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Inter"/>
      <p:regular r:id="rId37"/>
      <p:bold r:id="rId38"/>
    </p:embeddedFont>
    <p:embeddedFont>
      <p:font typeface="Fira Sans Medium"/>
      <p:regular r:id="rId39"/>
      <p:bold r:id="rId40"/>
      <p:italic r:id="rId41"/>
      <p:boldItalic r:id="rId42"/>
    </p:embeddedFont>
    <p:embeddedFont>
      <p:font typeface="Fira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40">
          <p15:clr>
            <a:srgbClr val="A4A3A4"/>
          </p15:clr>
        </p15:guide>
        <p15:guide id="3" pos="415">
          <p15:clr>
            <a:srgbClr val="A4A3A4"/>
          </p15:clr>
        </p15:guide>
        <p15:guide id="4" pos="7242">
          <p15:clr>
            <a:srgbClr val="A4A3A4"/>
          </p15:clr>
        </p15:guide>
        <p15:guide id="5" orient="horz" pos="300">
          <p15:clr>
            <a:srgbClr val="A4A3A4"/>
          </p15:clr>
        </p15:guide>
        <p15:guide id="6" orient="horz" pos="4020">
          <p15:clr>
            <a:srgbClr val="A4A3A4"/>
          </p15:clr>
        </p15:guide>
        <p15:guide id="7" pos="5768">
          <p15:clr>
            <a:srgbClr val="A4A3A4"/>
          </p15:clr>
        </p15:guide>
        <p15:guide id="8" orient="horz" pos="2432">
          <p15:clr>
            <a:srgbClr val="A4A3A4"/>
          </p15:clr>
        </p15:guide>
      </p15:sldGuideLst>
    </p:ext>
    <p:ext uri="http://customooxmlschemas.google.com/">
      <go:slidesCustomData xmlns:go="http://customooxmlschemas.google.com/" r:id="rId47" roundtripDataSignature="AMtx7mgXn2GDVJ60DQLsNS4fpUaC+Was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3840"/>
        <p:guide pos="415"/>
        <p:guide pos="7242"/>
        <p:guide pos="300" orient="horz"/>
        <p:guide pos="4020" orient="horz"/>
        <p:guide pos="5768"/>
        <p:guide pos="24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Medium-bold.fntdata"/><Relationship Id="rId20" Type="http://schemas.openxmlformats.org/officeDocument/2006/relationships/slide" Target="slides/slide15.xml"/><Relationship Id="rId42" Type="http://schemas.openxmlformats.org/officeDocument/2006/relationships/font" Target="fonts/FiraSansMedium-boldItalic.fntdata"/><Relationship Id="rId41" Type="http://schemas.openxmlformats.org/officeDocument/2006/relationships/font" Target="fonts/FiraSansMedium-italic.fntdata"/><Relationship Id="rId22" Type="http://schemas.openxmlformats.org/officeDocument/2006/relationships/slide" Target="slides/slide17.xml"/><Relationship Id="rId44" Type="http://schemas.openxmlformats.org/officeDocument/2006/relationships/font" Target="fonts/FiraSans-bold.fntdata"/><Relationship Id="rId21" Type="http://schemas.openxmlformats.org/officeDocument/2006/relationships/slide" Target="slides/slide16.xml"/><Relationship Id="rId43" Type="http://schemas.openxmlformats.org/officeDocument/2006/relationships/font" Target="fonts/FiraSans-regular.fntdata"/><Relationship Id="rId24" Type="http://schemas.openxmlformats.org/officeDocument/2006/relationships/slide" Target="slides/slide19.xml"/><Relationship Id="rId46" Type="http://schemas.openxmlformats.org/officeDocument/2006/relationships/font" Target="fonts/FiraSans-boldItalic.fntdata"/><Relationship Id="rId23" Type="http://schemas.openxmlformats.org/officeDocument/2006/relationships/slide" Target="slides/slide18.xml"/><Relationship Id="rId45" Type="http://schemas.openxmlformats.org/officeDocument/2006/relationships/font" Target="fonts/Fira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bold.fntdata"/><Relationship Id="rId25" Type="http://schemas.openxmlformats.org/officeDocument/2006/relationships/font" Target="fonts/RobotoThin-regular.fntdata"/><Relationship Id="rId47" Type="http://customschemas.google.com/relationships/presentationmetadata" Target="meta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RobotoMedium-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RobotoMedium-italic.fntdata"/><Relationship Id="rId12" Type="http://schemas.openxmlformats.org/officeDocument/2006/relationships/slide" Target="slides/slide7.xml"/><Relationship Id="rId34" Type="http://schemas.openxmlformats.org/officeDocument/2006/relationships/font" Target="fonts/RobotoMedium-bold.fntdata"/><Relationship Id="rId15" Type="http://schemas.openxmlformats.org/officeDocument/2006/relationships/slide" Target="slides/slide10.xml"/><Relationship Id="rId37" Type="http://schemas.openxmlformats.org/officeDocument/2006/relationships/font" Target="fonts/Inter-regular.fntdata"/><Relationship Id="rId14" Type="http://schemas.openxmlformats.org/officeDocument/2006/relationships/slide" Target="slides/slide9.xml"/><Relationship Id="rId36" Type="http://schemas.openxmlformats.org/officeDocument/2006/relationships/font" Target="fonts/RobotoMedium-boldItalic.fntdata"/><Relationship Id="rId17" Type="http://schemas.openxmlformats.org/officeDocument/2006/relationships/slide" Target="slides/slide12.xml"/><Relationship Id="rId39" Type="http://schemas.openxmlformats.org/officeDocument/2006/relationships/font" Target="fonts/FiraSansMedium-regular.fntdata"/><Relationship Id="rId16" Type="http://schemas.openxmlformats.org/officeDocument/2006/relationships/slide" Target="slides/slide11.xml"/><Relationship Id="rId38" Type="http://schemas.openxmlformats.org/officeDocument/2006/relationships/font" Target="fonts/Int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4c6c8f56b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a4c6c8f56b_0_1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4c6c8f56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a4c6c8f56b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a4c6c8f56b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a4c6c8f56b_0_18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4c6c8f56b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1a4c6c8f56b_0_2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a4c6c8f56b_0_2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a4c6c8f56b_0_28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a4c6c8f56b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Customer analysis help our customer gain insights and boosts sales for the grocers.</a:t>
            </a:r>
            <a:endParaRPr sz="1800">
              <a:solidFill>
                <a:srgbClr val="3A3838"/>
              </a:solidFill>
              <a:latin typeface="Roboto"/>
              <a:ea typeface="Roboto"/>
              <a:cs typeface="Roboto"/>
              <a:sym typeface="Roboto"/>
            </a:endParaRPr>
          </a:p>
          <a:p>
            <a:pPr indent="-342900" lvl="0" marL="45720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Product Analysis guides our customer in making the best decision</a:t>
            </a:r>
            <a:endParaRPr sz="1800">
              <a:solidFill>
                <a:srgbClr val="3A3838"/>
              </a:solidFill>
              <a:latin typeface="Roboto"/>
              <a:ea typeface="Roboto"/>
              <a:cs typeface="Roboto"/>
              <a:sym typeface="Roboto"/>
            </a:endParaRPr>
          </a:p>
          <a:p>
            <a:pPr indent="-342900" lvl="0" marL="45720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sales data and customer data Analytics will help our customer understand the customer based on different feature to increase the sales</a:t>
            </a:r>
            <a:endParaRPr sz="1800">
              <a:solidFill>
                <a:srgbClr val="3A3838"/>
              </a:solidFill>
              <a:latin typeface="Roboto"/>
              <a:ea typeface="Roboto"/>
              <a:cs typeface="Roboto"/>
              <a:sym typeface="Roboto"/>
            </a:endParaRPr>
          </a:p>
        </p:txBody>
      </p:sp>
      <p:sp>
        <p:nvSpPr>
          <p:cNvPr id="465" name="Google Shape;465;g1a4c6c8f56b_0_3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a4c6c8f56b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71719"/>
              </a:buClr>
              <a:buSzPts val="1500"/>
              <a:buAutoNum type="arabicPeriod"/>
            </a:pPr>
            <a:r>
              <a:rPr lang="en-IN" sz="1500">
                <a:solidFill>
                  <a:srgbClr val="171719"/>
                </a:solidFill>
                <a:highlight>
                  <a:srgbClr val="FFFFFF"/>
                </a:highlight>
              </a:rPr>
              <a:t>Artificial intelligence make it possible to link data to gain insights on customers, grow the business, and optimize the speed and quality of logistics. We also want to integrate such tools to navigate the business</a:t>
            </a:r>
            <a:endParaRPr sz="1500">
              <a:solidFill>
                <a:srgbClr val="171719"/>
              </a:solidFill>
              <a:highlight>
                <a:srgbClr val="FFFFFF"/>
              </a:highlight>
            </a:endParaRPr>
          </a:p>
          <a:p>
            <a:pPr indent="-323850" lvl="0" marL="457200" rtl="0" algn="l">
              <a:spcBef>
                <a:spcPts val="0"/>
              </a:spcBef>
              <a:spcAft>
                <a:spcPts val="0"/>
              </a:spcAft>
              <a:buClr>
                <a:srgbClr val="171719"/>
              </a:buClr>
              <a:buSzPts val="1500"/>
              <a:buAutoNum type="arabicPeriod"/>
            </a:pPr>
            <a:r>
              <a:rPr lang="en-IN" sz="1500">
                <a:solidFill>
                  <a:srgbClr val="171719"/>
                </a:solidFill>
                <a:highlight>
                  <a:srgbClr val="FFFFFF"/>
                </a:highlight>
              </a:rPr>
              <a:t>When our product is mature enough and we have long-term customers. We will try to </a:t>
            </a:r>
            <a:r>
              <a:rPr lang="en-IN" sz="1500">
                <a:solidFill>
                  <a:srgbClr val="171719"/>
                </a:solidFill>
                <a:highlight>
                  <a:srgbClr val="FFFFFF"/>
                </a:highlight>
              </a:rPr>
              <a:t>develop</a:t>
            </a:r>
            <a:r>
              <a:rPr lang="en-IN" sz="1500">
                <a:solidFill>
                  <a:srgbClr val="171719"/>
                </a:solidFill>
                <a:highlight>
                  <a:srgbClr val="FFFFFF"/>
                </a:highlight>
              </a:rPr>
              <a:t> our own software to help our product more productive and efficient.</a:t>
            </a:r>
            <a:endParaRPr sz="1500">
              <a:solidFill>
                <a:srgbClr val="171719"/>
              </a:solidFill>
              <a:highlight>
                <a:srgbClr val="FFFFFF"/>
              </a:highlight>
            </a:endParaRPr>
          </a:p>
        </p:txBody>
      </p:sp>
      <p:sp>
        <p:nvSpPr>
          <p:cNvPr id="507" name="Google Shape;507;g1a4c6c8f56b_0_3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4c6c8f5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a4c6c8f56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4c6c8f56b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a4c6c8f56b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a4c6c8f56b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a4c6c8f56b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7"/>
          <p:cNvSpPr/>
          <p:nvPr>
            <p:ph idx="2" type="pic"/>
          </p:nvPr>
        </p:nvSpPr>
        <p:spPr>
          <a:xfrm>
            <a:off x="7353299" y="1095375"/>
            <a:ext cx="3590925" cy="466725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6"/>
          <p:cNvSpPr/>
          <p:nvPr>
            <p:ph idx="2" type="pic"/>
          </p:nvPr>
        </p:nvSpPr>
        <p:spPr>
          <a:xfrm>
            <a:off x="5183188" y="987425"/>
            <a:ext cx="6172200" cy="4873625"/>
          </a:xfrm>
          <a:prstGeom prst="rect">
            <a:avLst/>
          </a:prstGeom>
          <a:noFill/>
          <a:ln>
            <a:noFill/>
          </a:ln>
        </p:spPr>
      </p:sp>
      <p:sp>
        <p:nvSpPr>
          <p:cNvPr id="63" name="Google Shape;63;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19"/>
          <p:cNvSpPr/>
          <p:nvPr>
            <p:ph idx="2" type="pic"/>
          </p:nvPr>
        </p:nvSpPr>
        <p:spPr>
          <a:xfrm>
            <a:off x="1089025" y="1937268"/>
            <a:ext cx="5206611" cy="3349690"/>
          </a:xfrm>
          <a:prstGeom prst="rect">
            <a:avLst/>
          </a:prstGeom>
          <a:noFill/>
          <a:ln>
            <a:noFill/>
          </a:ln>
        </p:spPr>
      </p:sp>
      <p:sp>
        <p:nvSpPr>
          <p:cNvPr id="19" name="Google Shape;19;p19"/>
          <p:cNvSpPr/>
          <p:nvPr>
            <p:ph idx="3" type="pic"/>
          </p:nvPr>
        </p:nvSpPr>
        <p:spPr>
          <a:xfrm>
            <a:off x="5781160" y="2620011"/>
            <a:ext cx="1427728" cy="2933647"/>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0" name="Shape 20"/>
        <p:cNvGrpSpPr/>
        <p:nvPr/>
      </p:nvGrpSpPr>
      <p:grpSpPr>
        <a:xfrm>
          <a:off x="0" y="0"/>
          <a:ext cx="0" cy="0"/>
          <a:chOff x="0" y="0"/>
          <a:chExt cx="0" cy="0"/>
        </a:xfrm>
      </p:grpSpPr>
      <p:sp>
        <p:nvSpPr>
          <p:cNvPr id="21" name="Google Shape;2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lucid.app/lucidchart/947c2f5a-e4e6-427a-8674-385a29926a48/edit?viewport_loc=-144%2C-90%2C3330%2C1557%2C0_0&amp;invitationId=inv_37748d2e-63f2-4b0f-b4c2-908022ea6299"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jpg"/><Relationship Id="rId6" Type="http://schemas.openxmlformats.org/officeDocument/2006/relationships/image" Target="../media/image21.jpg"/><Relationship Id="rId7" Type="http://schemas.openxmlformats.org/officeDocument/2006/relationships/image" Target="../media/image3.png"/><Relationship Id="rId8"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p:nvPr/>
        </p:nvSpPr>
        <p:spPr>
          <a:xfrm rot="5400000">
            <a:off x="9878829" y="3215937"/>
            <a:ext cx="3316690" cy="483502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 name="Google Shape;84;p1"/>
          <p:cNvSpPr/>
          <p:nvPr/>
        </p:nvSpPr>
        <p:spPr>
          <a:xfrm>
            <a:off x="10747201" y="4961641"/>
            <a:ext cx="1444799" cy="134361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rot="2476041">
            <a:off x="-1505993" y="-2254131"/>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rot="3140551">
            <a:off x="-2192543" y="-2808187"/>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rot="8901965">
            <a:off x="2258794" y="555042"/>
            <a:ext cx="1370251" cy="127428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txBox="1"/>
          <p:nvPr/>
        </p:nvSpPr>
        <p:spPr>
          <a:xfrm>
            <a:off x="658830" y="0"/>
            <a:ext cx="149958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000">
                <a:solidFill>
                  <a:schemeClr val="dk1"/>
                </a:solidFill>
                <a:latin typeface="Fira Sans Medium"/>
                <a:ea typeface="Fira Sans Medium"/>
                <a:cs typeface="Fira Sans Medium"/>
                <a:sym typeface="Fira Sans Medium"/>
              </a:rPr>
              <a:t>BADM 590 – Big Data Infrastructure</a:t>
            </a:r>
            <a:endParaRPr sz="3000">
              <a:solidFill>
                <a:schemeClr val="dk1"/>
              </a:solidFill>
              <a:latin typeface="Fira Sans Medium"/>
              <a:ea typeface="Fira Sans Medium"/>
              <a:cs typeface="Fira Sans Medium"/>
              <a:sym typeface="Fira Sans Medium"/>
            </a:endParaRPr>
          </a:p>
        </p:txBody>
      </p:sp>
      <p:sp>
        <p:nvSpPr>
          <p:cNvPr id="89" name="Google Shape;89;p1"/>
          <p:cNvSpPr/>
          <p:nvPr/>
        </p:nvSpPr>
        <p:spPr>
          <a:xfrm>
            <a:off x="934075" y="6400175"/>
            <a:ext cx="1509727" cy="319508"/>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2224752" y="6416393"/>
            <a:ext cx="310324" cy="286976"/>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1401895" y="2876838"/>
            <a:ext cx="149958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900">
                <a:solidFill>
                  <a:schemeClr val="accent4"/>
                </a:solidFill>
                <a:latin typeface="Fira Sans Medium"/>
                <a:ea typeface="Fira Sans Medium"/>
                <a:cs typeface="Fira Sans Medium"/>
                <a:sym typeface="Fira Sans Medium"/>
              </a:rPr>
              <a:t>Amazon Web Services</a:t>
            </a:r>
            <a:endParaRPr sz="2900">
              <a:solidFill>
                <a:schemeClr val="accent4"/>
              </a:solidFill>
              <a:latin typeface="Fira Sans Medium"/>
              <a:ea typeface="Fira Sans Medium"/>
              <a:cs typeface="Fira Sans Medium"/>
              <a:sym typeface="Fira Sans Medium"/>
            </a:endParaRPr>
          </a:p>
          <a:p>
            <a:pPr indent="0" lvl="0" marL="0" marR="0" rtl="0" algn="ctr">
              <a:spcBef>
                <a:spcPts val="0"/>
              </a:spcBef>
              <a:spcAft>
                <a:spcPts val="0"/>
              </a:spcAft>
              <a:buNone/>
            </a:pPr>
            <a:r>
              <a:rPr lang="en-IN" sz="4300">
                <a:solidFill>
                  <a:schemeClr val="dk1"/>
                </a:solidFill>
                <a:latin typeface="Fira Sans Medium"/>
                <a:ea typeface="Fira Sans Medium"/>
                <a:cs typeface="Fira Sans Medium"/>
                <a:sym typeface="Fira Sans Medium"/>
              </a:rPr>
              <a:t>Cloud Native Analytical Platform</a:t>
            </a:r>
            <a:endParaRPr sz="2700">
              <a:solidFill>
                <a:schemeClr val="dk1"/>
              </a:solidFill>
              <a:latin typeface="Fira Sans Medium"/>
              <a:ea typeface="Fira Sans Medium"/>
              <a:cs typeface="Fira Sans Medium"/>
              <a:sym typeface="Fira Sans Medium"/>
            </a:endParaRPr>
          </a:p>
        </p:txBody>
      </p:sp>
      <p:sp>
        <p:nvSpPr>
          <p:cNvPr id="92" name="Google Shape;92;p1"/>
          <p:cNvSpPr txBox="1"/>
          <p:nvPr/>
        </p:nvSpPr>
        <p:spPr>
          <a:xfrm>
            <a:off x="-710799" y="5713325"/>
            <a:ext cx="5188200" cy="84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900">
                <a:solidFill>
                  <a:schemeClr val="dk1"/>
                </a:solidFill>
                <a:latin typeface="Fira Sans Medium"/>
                <a:ea typeface="Fira Sans Medium"/>
                <a:cs typeface="Fira Sans Medium"/>
                <a:sym typeface="Fira Sans Medium"/>
              </a:rPr>
              <a:t>amazon</a:t>
            </a:r>
            <a:endParaRPr sz="3300">
              <a:solidFill>
                <a:schemeClr val="dk1"/>
              </a:solidFill>
              <a:latin typeface="Fira Sans Medium"/>
              <a:ea typeface="Fira Sans Medium"/>
              <a:cs typeface="Fira Sans Medium"/>
              <a:sym typeface="Fira Sans Medium"/>
            </a:endParaRPr>
          </a:p>
        </p:txBody>
      </p:sp>
      <p:sp>
        <p:nvSpPr>
          <p:cNvPr id="93" name="Google Shape;93;p1"/>
          <p:cNvSpPr txBox="1"/>
          <p:nvPr/>
        </p:nvSpPr>
        <p:spPr>
          <a:xfrm>
            <a:off x="4620000" y="2230350"/>
            <a:ext cx="2952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IN" sz="3000">
                <a:solidFill>
                  <a:schemeClr val="dk2"/>
                </a:solidFill>
                <a:latin typeface="Calibri"/>
                <a:ea typeface="Calibri"/>
                <a:cs typeface="Calibri"/>
                <a:sym typeface="Calibri"/>
              </a:rPr>
              <a:t>Innova Cloud Inc.</a:t>
            </a:r>
            <a:endParaRPr b="1" i="1" sz="3000">
              <a:solidFill>
                <a:schemeClr val="dk2"/>
              </a:solidFill>
              <a:latin typeface="Calibri"/>
              <a:ea typeface="Calibri"/>
              <a:cs typeface="Calibri"/>
              <a:sym typeface="Calibri"/>
            </a:endParaRPr>
          </a:p>
        </p:txBody>
      </p:sp>
      <p:sp>
        <p:nvSpPr>
          <p:cNvPr id="94" name="Google Shape;94;p1"/>
          <p:cNvSpPr txBox="1"/>
          <p:nvPr/>
        </p:nvSpPr>
        <p:spPr>
          <a:xfrm>
            <a:off x="804838" y="5617313"/>
            <a:ext cx="176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Powered By</a:t>
            </a:r>
            <a:endParaRPr b="1" sz="1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1a4c6c8f56b_0_1827"/>
          <p:cNvPicPr preferRelativeResize="0"/>
          <p:nvPr/>
        </p:nvPicPr>
        <p:blipFill>
          <a:blip r:embed="rId3">
            <a:alphaModFix/>
          </a:blip>
          <a:stretch>
            <a:fillRect/>
          </a:stretch>
        </p:blipFill>
        <p:spPr>
          <a:xfrm>
            <a:off x="0" y="0"/>
            <a:ext cx="12170675"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a4c6c8f56b_5_0"/>
          <p:cNvSpPr/>
          <p:nvPr/>
        </p:nvSpPr>
        <p:spPr>
          <a:xfrm>
            <a:off x="-351600" y="-3246475"/>
            <a:ext cx="12458700" cy="3945300"/>
          </a:xfrm>
          <a:prstGeom prst="ellipse">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2" name="Google Shape;302;g1a4c6c8f56b_5_0"/>
          <p:cNvGrpSpPr/>
          <p:nvPr/>
        </p:nvGrpSpPr>
        <p:grpSpPr>
          <a:xfrm>
            <a:off x="976136" y="10929"/>
            <a:ext cx="9803235" cy="930648"/>
            <a:chOff x="3311855" y="3736152"/>
            <a:chExt cx="4122991" cy="928050"/>
          </a:xfrm>
        </p:grpSpPr>
        <p:sp>
          <p:nvSpPr>
            <p:cNvPr id="303" name="Google Shape;303;g1a4c6c8f56b_5_0"/>
            <p:cNvSpPr/>
            <p:nvPr/>
          </p:nvSpPr>
          <p:spPr>
            <a:xfrm>
              <a:off x="3311855" y="3817376"/>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g1a4c6c8f56b_5_0"/>
            <p:cNvSpPr/>
            <p:nvPr/>
          </p:nvSpPr>
          <p:spPr>
            <a:xfrm>
              <a:off x="6662590" y="3736152"/>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5" name="Google Shape;305;g1a4c6c8f56b_5_0"/>
          <p:cNvSpPr txBox="1"/>
          <p:nvPr/>
        </p:nvSpPr>
        <p:spPr>
          <a:xfrm>
            <a:off x="2966254" y="5"/>
            <a:ext cx="5823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IN" sz="3300">
                <a:solidFill>
                  <a:srgbClr val="FF9900"/>
                </a:solidFill>
                <a:latin typeface="Fira Sans"/>
                <a:ea typeface="Fira Sans"/>
                <a:cs typeface="Fira Sans"/>
                <a:sym typeface="Fira Sans"/>
              </a:rPr>
              <a:t>AWS Service Schema</a:t>
            </a:r>
            <a:endParaRPr b="1" sz="3700">
              <a:solidFill>
                <a:srgbClr val="FF9900"/>
              </a:solidFill>
              <a:latin typeface="Fira Sans"/>
              <a:ea typeface="Fira Sans"/>
              <a:cs typeface="Fira Sans"/>
              <a:sym typeface="Fira Sans"/>
            </a:endParaRPr>
          </a:p>
        </p:txBody>
      </p:sp>
      <p:sp>
        <p:nvSpPr>
          <p:cNvPr id="306" name="Google Shape;306;g1a4c6c8f56b_5_0"/>
          <p:cNvSpPr txBox="1"/>
          <p:nvPr/>
        </p:nvSpPr>
        <p:spPr>
          <a:xfrm>
            <a:off x="0" y="6217500"/>
            <a:ext cx="1210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u="sng">
                <a:solidFill>
                  <a:schemeClr val="hlink"/>
                </a:solidFill>
                <a:latin typeface="Calibri"/>
                <a:ea typeface="Calibri"/>
                <a:cs typeface="Calibri"/>
                <a:sym typeface="Calibri"/>
                <a:hlinkClick r:id="rId3"/>
              </a:rPr>
              <a:t>https://lucid.app/lucidchart/947c2f5a-e4e6-427a-8674-385a29926a48/edit?viewport_loc=-144%2C-90%2C3330%2C1557%2C0_0&amp;invitationId=inv_37748d2e-63f2-4b0f-b4c2-908022ea6299</a:t>
            </a:r>
            <a:endParaRPr>
              <a:solidFill>
                <a:srgbClr val="05A0D1"/>
              </a:solidFill>
              <a:latin typeface="Calibri"/>
              <a:ea typeface="Calibri"/>
              <a:cs typeface="Calibri"/>
              <a:sym typeface="Calibri"/>
            </a:endParaRPr>
          </a:p>
        </p:txBody>
      </p:sp>
      <p:pic>
        <p:nvPicPr>
          <p:cNvPr id="307" name="Google Shape;307;g1a4c6c8f56b_5_0"/>
          <p:cNvPicPr preferRelativeResize="0"/>
          <p:nvPr/>
        </p:nvPicPr>
        <p:blipFill>
          <a:blip r:embed="rId4">
            <a:alphaModFix/>
          </a:blip>
          <a:stretch>
            <a:fillRect/>
          </a:stretch>
        </p:blipFill>
        <p:spPr>
          <a:xfrm>
            <a:off x="1323887" y="941575"/>
            <a:ext cx="9107727" cy="5376601"/>
          </a:xfrm>
          <a:prstGeom prst="rect">
            <a:avLst/>
          </a:prstGeom>
          <a:noFill/>
          <a:ln>
            <a:noFill/>
          </a:ln>
        </p:spPr>
      </p:pic>
      <p:sp>
        <p:nvSpPr>
          <p:cNvPr id="308" name="Google Shape;308;g1a4c6c8f56b_5_0"/>
          <p:cNvSpPr txBox="1"/>
          <p:nvPr/>
        </p:nvSpPr>
        <p:spPr>
          <a:xfrm>
            <a:off x="0" y="6017125"/>
            <a:ext cx="951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latin typeface="Calibri"/>
                <a:ea typeface="Calibri"/>
                <a:cs typeface="Calibri"/>
                <a:sym typeface="Calibri"/>
              </a:rPr>
              <a:t>Lucid Chart:</a:t>
            </a:r>
            <a:endParaRPr b="1"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
          <p:cNvSpPr txBox="1"/>
          <p:nvPr/>
        </p:nvSpPr>
        <p:spPr>
          <a:xfrm>
            <a:off x="603162" y="1168986"/>
            <a:ext cx="11245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sz="1400">
              <a:solidFill>
                <a:schemeClr val="dk1"/>
              </a:solidFill>
              <a:latin typeface="Roboto"/>
              <a:ea typeface="Roboto"/>
              <a:cs typeface="Roboto"/>
              <a:sym typeface="Roboto"/>
            </a:endParaRPr>
          </a:p>
        </p:txBody>
      </p:sp>
      <p:sp>
        <p:nvSpPr>
          <p:cNvPr id="314" name="Google Shape;314;p5"/>
          <p:cNvSpPr txBox="1"/>
          <p:nvPr/>
        </p:nvSpPr>
        <p:spPr>
          <a:xfrm>
            <a:off x="618983" y="287500"/>
            <a:ext cx="10877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Fira Sans Medium"/>
                <a:ea typeface="Fira Sans Medium"/>
                <a:cs typeface="Fira Sans Medium"/>
                <a:sym typeface="Fira Sans Medium"/>
              </a:rPr>
              <a:t>Analytics using AWS</a:t>
            </a:r>
            <a:endParaRPr sz="4400">
              <a:solidFill>
                <a:schemeClr val="dk1"/>
              </a:solidFill>
              <a:latin typeface="Fira Sans Medium"/>
              <a:ea typeface="Fira Sans Medium"/>
              <a:cs typeface="Fira Sans Medium"/>
              <a:sym typeface="Fira Sans Medium"/>
            </a:endParaRPr>
          </a:p>
        </p:txBody>
      </p:sp>
      <p:sp>
        <p:nvSpPr>
          <p:cNvPr id="315" name="Google Shape;315;p5"/>
          <p:cNvSpPr/>
          <p:nvPr/>
        </p:nvSpPr>
        <p:spPr>
          <a:xfrm>
            <a:off x="6708000" y="1933575"/>
            <a:ext cx="2223900" cy="3243600"/>
          </a:xfrm>
          <a:prstGeom prst="roundRect">
            <a:avLst>
              <a:gd fmla="val 16667"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5"/>
          <p:cNvSpPr/>
          <p:nvPr/>
        </p:nvSpPr>
        <p:spPr>
          <a:xfrm>
            <a:off x="6959984" y="5103852"/>
            <a:ext cx="390201" cy="278450"/>
          </a:xfrm>
          <a:custGeom>
            <a:rect b="b" l="l" r="r" t="t"/>
            <a:pathLst>
              <a:path extrusionOk="0" h="420514" w="589280">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5"/>
          <p:cNvSpPr/>
          <p:nvPr/>
        </p:nvSpPr>
        <p:spPr>
          <a:xfrm>
            <a:off x="9417525" y="1931738"/>
            <a:ext cx="2223900" cy="3243600"/>
          </a:xfrm>
          <a:prstGeom prst="roundRect">
            <a:avLst>
              <a:gd fmla="val 16667"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5"/>
          <p:cNvSpPr/>
          <p:nvPr/>
        </p:nvSpPr>
        <p:spPr>
          <a:xfrm>
            <a:off x="9669573" y="5103852"/>
            <a:ext cx="390201" cy="278450"/>
          </a:xfrm>
          <a:custGeom>
            <a:rect b="b" l="l" r="r" t="t"/>
            <a:pathLst>
              <a:path extrusionOk="0" h="420514" w="589280">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9" name="Google Shape;319;p5"/>
          <p:cNvCxnSpPr/>
          <p:nvPr/>
        </p:nvCxnSpPr>
        <p:spPr>
          <a:xfrm>
            <a:off x="999762" y="5708303"/>
            <a:ext cx="8864912" cy="0"/>
          </a:xfrm>
          <a:prstGeom prst="straightConnector1">
            <a:avLst/>
          </a:prstGeom>
          <a:noFill/>
          <a:ln cap="rnd" cmpd="sng" w="38100">
            <a:solidFill>
              <a:srgbClr val="595959">
                <a:alpha val="80000"/>
              </a:srgbClr>
            </a:solidFill>
            <a:prstDash val="dot"/>
            <a:miter lim="800000"/>
            <a:headEnd len="sm" w="sm" type="none"/>
            <a:tailEnd len="sm" w="sm" type="none"/>
          </a:ln>
        </p:spPr>
      </p:cxnSp>
      <p:sp>
        <p:nvSpPr>
          <p:cNvPr id="320" name="Google Shape;320;p5"/>
          <p:cNvSpPr/>
          <p:nvPr/>
        </p:nvSpPr>
        <p:spPr>
          <a:xfrm>
            <a:off x="552700" y="1933675"/>
            <a:ext cx="2218200" cy="3243600"/>
          </a:xfrm>
          <a:prstGeom prst="roundRect">
            <a:avLst>
              <a:gd fmla="val 16667"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5"/>
          <p:cNvSpPr/>
          <p:nvPr/>
        </p:nvSpPr>
        <p:spPr>
          <a:xfrm>
            <a:off x="3262275" y="1933575"/>
            <a:ext cx="2960100" cy="3243600"/>
          </a:xfrm>
          <a:prstGeom prst="roundRect">
            <a:avLst>
              <a:gd fmla="val 16667"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5"/>
          <p:cNvSpPr/>
          <p:nvPr/>
        </p:nvSpPr>
        <p:spPr>
          <a:xfrm>
            <a:off x="804661" y="5103852"/>
            <a:ext cx="390201" cy="278450"/>
          </a:xfrm>
          <a:custGeom>
            <a:rect b="b" l="l" r="r" t="t"/>
            <a:pathLst>
              <a:path extrusionOk="0" h="420514" w="589280">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5"/>
          <p:cNvSpPr/>
          <p:nvPr/>
        </p:nvSpPr>
        <p:spPr>
          <a:xfrm>
            <a:off x="3687221" y="5103852"/>
            <a:ext cx="390201" cy="278450"/>
          </a:xfrm>
          <a:custGeom>
            <a:rect b="b" l="l" r="r" t="t"/>
            <a:pathLst>
              <a:path extrusionOk="0" h="420514" w="589280">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5"/>
          <p:cNvSpPr/>
          <p:nvPr/>
        </p:nvSpPr>
        <p:spPr>
          <a:xfrm>
            <a:off x="921779" y="5630321"/>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5"/>
          <p:cNvSpPr/>
          <p:nvPr/>
        </p:nvSpPr>
        <p:spPr>
          <a:xfrm>
            <a:off x="3778920" y="5613945"/>
            <a:ext cx="188716" cy="188716"/>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5"/>
          <p:cNvSpPr/>
          <p:nvPr/>
        </p:nvSpPr>
        <p:spPr>
          <a:xfrm>
            <a:off x="7074764" y="5630321"/>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5"/>
          <p:cNvSpPr/>
          <p:nvPr/>
        </p:nvSpPr>
        <p:spPr>
          <a:xfrm>
            <a:off x="9784736" y="5630321"/>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5"/>
          <p:cNvSpPr txBox="1"/>
          <p:nvPr/>
        </p:nvSpPr>
        <p:spPr>
          <a:xfrm>
            <a:off x="785600" y="3950396"/>
            <a:ext cx="19713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t/>
            </a:r>
            <a:endParaRPr sz="1000">
              <a:solidFill>
                <a:schemeClr val="lt1"/>
              </a:solidFill>
              <a:latin typeface="Roboto"/>
              <a:ea typeface="Roboto"/>
              <a:cs typeface="Roboto"/>
              <a:sym typeface="Roboto"/>
            </a:endParaRPr>
          </a:p>
        </p:txBody>
      </p:sp>
      <p:sp>
        <p:nvSpPr>
          <p:cNvPr id="329" name="Google Shape;329;p5"/>
          <p:cNvSpPr txBox="1"/>
          <p:nvPr/>
        </p:nvSpPr>
        <p:spPr>
          <a:xfrm>
            <a:off x="6834335" y="2672969"/>
            <a:ext cx="1971300" cy="21981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IN" sz="1300">
                <a:solidFill>
                  <a:schemeClr val="lt1"/>
                </a:solidFill>
                <a:latin typeface="Roboto"/>
                <a:ea typeface="Roboto"/>
                <a:cs typeface="Roboto"/>
                <a:sym typeface="Roboto"/>
              </a:rPr>
              <a:t>Lambda </a:t>
            </a:r>
            <a:r>
              <a:rPr lang="en-IN" sz="1300">
                <a:solidFill>
                  <a:schemeClr val="lt1"/>
                </a:solidFill>
                <a:latin typeface="Roboto"/>
                <a:ea typeface="Roboto"/>
                <a:cs typeface="Roboto"/>
                <a:sym typeface="Roboto"/>
              </a:rPr>
              <a:t>triggers </a:t>
            </a:r>
            <a:r>
              <a:rPr lang="en-IN" sz="1300">
                <a:solidFill>
                  <a:schemeClr val="lt1"/>
                </a:solidFill>
                <a:latin typeface="Roboto"/>
                <a:ea typeface="Roboto"/>
                <a:cs typeface="Roboto"/>
                <a:sym typeface="Roboto"/>
              </a:rPr>
              <a:t>the function automatically and sends it to SNS and AWS Dynamodb. SNS delivers messages from retailers to customers regarding discounts and offers.</a:t>
            </a:r>
            <a:endParaRPr sz="1300">
              <a:solidFill>
                <a:schemeClr val="lt1"/>
              </a:solidFill>
              <a:latin typeface="Roboto"/>
              <a:ea typeface="Roboto"/>
              <a:cs typeface="Roboto"/>
              <a:sym typeface="Roboto"/>
            </a:endParaRPr>
          </a:p>
          <a:p>
            <a:pPr indent="0" lvl="0" marL="0" marR="0" rtl="0" algn="l">
              <a:lnSpc>
                <a:spcPct val="120000"/>
              </a:lnSpc>
              <a:spcBef>
                <a:spcPts val="0"/>
              </a:spcBef>
              <a:spcAft>
                <a:spcPts val="0"/>
              </a:spcAft>
              <a:buNone/>
            </a:pPr>
            <a:r>
              <a:t/>
            </a:r>
            <a:endParaRPr sz="1200">
              <a:solidFill>
                <a:schemeClr val="lt1"/>
              </a:solidFill>
              <a:latin typeface="Roboto"/>
              <a:ea typeface="Roboto"/>
              <a:cs typeface="Roboto"/>
              <a:sym typeface="Roboto"/>
            </a:endParaRPr>
          </a:p>
        </p:txBody>
      </p:sp>
      <p:sp>
        <p:nvSpPr>
          <p:cNvPr id="330" name="Google Shape;330;p5"/>
          <p:cNvSpPr txBox="1"/>
          <p:nvPr/>
        </p:nvSpPr>
        <p:spPr>
          <a:xfrm>
            <a:off x="9634575" y="2672982"/>
            <a:ext cx="1971300" cy="21672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lang="en-IN" sz="1300">
                <a:solidFill>
                  <a:schemeClr val="lt1"/>
                </a:solidFill>
                <a:latin typeface="Roboto"/>
                <a:ea typeface="Roboto"/>
                <a:cs typeface="Roboto"/>
                <a:sym typeface="Roboto"/>
              </a:rPr>
              <a:t>Dynamodb is a NOSQL database which delivers quick results while fetching high volume unstructured data and can be used for data backups.</a:t>
            </a:r>
            <a:endParaRPr sz="1300">
              <a:solidFill>
                <a:schemeClr val="lt1"/>
              </a:solidFill>
              <a:latin typeface="Roboto"/>
              <a:ea typeface="Roboto"/>
              <a:cs typeface="Roboto"/>
              <a:sym typeface="Roboto"/>
            </a:endParaRPr>
          </a:p>
          <a:p>
            <a:pPr indent="0" lvl="0" marL="0" rtl="0" algn="l">
              <a:lnSpc>
                <a:spcPct val="120000"/>
              </a:lnSpc>
              <a:spcBef>
                <a:spcPts val="0"/>
              </a:spcBef>
              <a:spcAft>
                <a:spcPts val="0"/>
              </a:spcAft>
              <a:buClr>
                <a:schemeClr val="dk1"/>
              </a:buClr>
              <a:buFont typeface="Arial"/>
              <a:buNone/>
            </a:pPr>
            <a:r>
              <a:t/>
            </a:r>
            <a:endParaRPr sz="1300">
              <a:solidFill>
                <a:schemeClr val="lt1"/>
              </a:solidFill>
              <a:latin typeface="Roboto"/>
              <a:ea typeface="Roboto"/>
              <a:cs typeface="Roboto"/>
              <a:sym typeface="Roboto"/>
            </a:endParaRPr>
          </a:p>
          <a:p>
            <a:pPr indent="0" lvl="0" marL="0" marR="0" rtl="0" algn="l">
              <a:lnSpc>
                <a:spcPct val="120000"/>
              </a:lnSpc>
              <a:spcBef>
                <a:spcPts val="0"/>
              </a:spcBef>
              <a:spcAft>
                <a:spcPts val="0"/>
              </a:spcAft>
              <a:buNone/>
            </a:pPr>
            <a:r>
              <a:t/>
            </a:r>
            <a:endParaRPr sz="1000">
              <a:solidFill>
                <a:schemeClr val="lt1"/>
              </a:solidFill>
              <a:latin typeface="Roboto"/>
              <a:ea typeface="Roboto"/>
              <a:cs typeface="Roboto"/>
              <a:sym typeface="Roboto"/>
            </a:endParaRPr>
          </a:p>
        </p:txBody>
      </p:sp>
      <p:sp>
        <p:nvSpPr>
          <p:cNvPr id="331" name="Google Shape;331;p5"/>
          <p:cNvSpPr txBox="1"/>
          <p:nvPr/>
        </p:nvSpPr>
        <p:spPr>
          <a:xfrm>
            <a:off x="3421200" y="2811925"/>
            <a:ext cx="2465400" cy="19734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IN" sz="1300">
                <a:solidFill>
                  <a:schemeClr val="lt1"/>
                </a:solidFill>
                <a:latin typeface="Roboto"/>
                <a:ea typeface="Roboto"/>
                <a:cs typeface="Roboto"/>
                <a:sym typeface="Roboto"/>
              </a:rPr>
              <a:t>Glue performs ETL operations on the data at a nominal cost without using other infrastructure and makes it ready for analytics. This data is then sent to AWS QuickSight to obtain visual insights and interactive dashboards</a:t>
            </a:r>
            <a:endParaRPr sz="1300">
              <a:solidFill>
                <a:schemeClr val="lt1"/>
              </a:solidFill>
              <a:latin typeface="Roboto"/>
              <a:ea typeface="Roboto"/>
              <a:cs typeface="Roboto"/>
              <a:sym typeface="Roboto"/>
            </a:endParaRPr>
          </a:p>
        </p:txBody>
      </p:sp>
      <p:sp>
        <p:nvSpPr>
          <p:cNvPr id="332" name="Google Shape;332;p5"/>
          <p:cNvSpPr txBox="1"/>
          <p:nvPr/>
        </p:nvSpPr>
        <p:spPr>
          <a:xfrm>
            <a:off x="218700" y="5833050"/>
            <a:ext cx="2890200" cy="1148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a:latin typeface="Fira Sans Medium"/>
                <a:ea typeface="Fira Sans Medium"/>
                <a:cs typeface="Fira Sans Medium"/>
                <a:sym typeface="Fira Sans Medium"/>
              </a:rPr>
              <a:t>Data Collection</a:t>
            </a:r>
            <a:endParaRPr>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rPr lang="en-IN">
                <a:latin typeface="Fira Sans Medium"/>
                <a:ea typeface="Fira Sans Medium"/>
                <a:cs typeface="Fira Sans Medium"/>
                <a:sym typeface="Fira Sans Medium"/>
              </a:rPr>
              <a:t>And Stream Analysis</a:t>
            </a:r>
            <a:endParaRPr>
              <a:latin typeface="Fira Sans Medium"/>
              <a:ea typeface="Fira Sans Medium"/>
              <a:cs typeface="Fira Sans Medium"/>
              <a:sym typeface="Fira Sans Medium"/>
            </a:endParaRPr>
          </a:p>
          <a:p>
            <a:pPr indent="0" lvl="0" marL="0" marR="0" rtl="0" algn="l">
              <a:lnSpc>
                <a:spcPct val="130000"/>
              </a:lnSpc>
              <a:spcBef>
                <a:spcPts val="0"/>
              </a:spcBef>
              <a:spcAft>
                <a:spcPts val="0"/>
              </a:spcAft>
              <a:buNone/>
            </a:pPr>
            <a:r>
              <a:t/>
            </a:r>
            <a:endParaRPr>
              <a:latin typeface="Fira Sans Medium"/>
              <a:ea typeface="Fira Sans Medium"/>
              <a:cs typeface="Fira Sans Medium"/>
              <a:sym typeface="Fira Sans Medium"/>
            </a:endParaRPr>
          </a:p>
          <a:p>
            <a:pPr indent="0" lvl="0" marL="0" marR="0" rtl="0" algn="ctr">
              <a:lnSpc>
                <a:spcPct val="130000"/>
              </a:lnSpc>
              <a:spcBef>
                <a:spcPts val="0"/>
              </a:spcBef>
              <a:spcAft>
                <a:spcPts val="0"/>
              </a:spcAft>
              <a:buNone/>
            </a:pPr>
            <a:r>
              <a:t/>
            </a:r>
            <a:endParaRPr>
              <a:latin typeface="Fira Sans Medium"/>
              <a:ea typeface="Fira Sans Medium"/>
              <a:cs typeface="Fira Sans Medium"/>
              <a:sym typeface="Fira Sans Medium"/>
            </a:endParaRPr>
          </a:p>
        </p:txBody>
      </p:sp>
      <p:sp>
        <p:nvSpPr>
          <p:cNvPr id="333" name="Google Shape;333;p5"/>
          <p:cNvSpPr txBox="1"/>
          <p:nvPr/>
        </p:nvSpPr>
        <p:spPr>
          <a:xfrm>
            <a:off x="3108899" y="5833050"/>
            <a:ext cx="1765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IN">
                <a:latin typeface="Fira Sans Medium"/>
                <a:ea typeface="Fira Sans Medium"/>
                <a:cs typeface="Fira Sans Medium"/>
                <a:sym typeface="Fira Sans Medium"/>
              </a:rPr>
              <a:t>Batch Analysis</a:t>
            </a:r>
            <a:endParaRPr sz="1400">
              <a:solidFill>
                <a:schemeClr val="dk1"/>
              </a:solidFill>
              <a:latin typeface="Fira Sans Medium"/>
              <a:ea typeface="Fira Sans Medium"/>
              <a:cs typeface="Fira Sans Medium"/>
              <a:sym typeface="Fira Sans Medium"/>
            </a:endParaRPr>
          </a:p>
        </p:txBody>
      </p:sp>
      <p:sp>
        <p:nvSpPr>
          <p:cNvPr id="334" name="Google Shape;334;p5"/>
          <p:cNvSpPr txBox="1"/>
          <p:nvPr/>
        </p:nvSpPr>
        <p:spPr>
          <a:xfrm>
            <a:off x="6708001" y="5833050"/>
            <a:ext cx="9363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IN">
                <a:solidFill>
                  <a:schemeClr val="dk1"/>
                </a:solidFill>
                <a:latin typeface="Fira Sans Medium"/>
                <a:ea typeface="Fira Sans Medium"/>
                <a:cs typeface="Fira Sans Medium"/>
                <a:sym typeface="Fira Sans Medium"/>
              </a:rPr>
              <a:t>Triggers</a:t>
            </a:r>
            <a:endParaRPr sz="1400">
              <a:solidFill>
                <a:schemeClr val="dk1"/>
              </a:solidFill>
              <a:latin typeface="Fira Sans Medium"/>
              <a:ea typeface="Fira Sans Medium"/>
              <a:cs typeface="Fira Sans Medium"/>
              <a:sym typeface="Fira Sans Medium"/>
            </a:endParaRPr>
          </a:p>
        </p:txBody>
      </p:sp>
      <p:sp>
        <p:nvSpPr>
          <p:cNvPr id="335" name="Google Shape;335;p5"/>
          <p:cNvSpPr txBox="1"/>
          <p:nvPr/>
        </p:nvSpPr>
        <p:spPr>
          <a:xfrm>
            <a:off x="9248150" y="5833050"/>
            <a:ext cx="1244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IN">
                <a:latin typeface="Fira Sans Medium"/>
                <a:ea typeface="Fira Sans Medium"/>
                <a:cs typeface="Fira Sans Medium"/>
                <a:sym typeface="Fira Sans Medium"/>
              </a:rPr>
              <a:t>Querying</a:t>
            </a:r>
            <a:endParaRPr sz="1400">
              <a:solidFill>
                <a:schemeClr val="dk1"/>
              </a:solidFill>
              <a:latin typeface="Fira Sans Medium"/>
              <a:ea typeface="Fira Sans Medium"/>
              <a:cs typeface="Fira Sans Medium"/>
              <a:sym typeface="Fira Sans Medium"/>
            </a:endParaRPr>
          </a:p>
        </p:txBody>
      </p:sp>
      <p:sp>
        <p:nvSpPr>
          <p:cNvPr id="336" name="Google Shape;336;p5"/>
          <p:cNvSpPr txBox="1"/>
          <p:nvPr/>
        </p:nvSpPr>
        <p:spPr>
          <a:xfrm>
            <a:off x="676161" y="2239880"/>
            <a:ext cx="1971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200">
                <a:solidFill>
                  <a:schemeClr val="lt1"/>
                </a:solidFill>
                <a:latin typeface="Roboto"/>
                <a:ea typeface="Roboto"/>
                <a:cs typeface="Roboto"/>
                <a:sym typeface="Roboto"/>
              </a:rPr>
              <a:t>AMAZON Kinesis</a:t>
            </a:r>
            <a:endParaRPr b="1" sz="1200">
              <a:solidFill>
                <a:schemeClr val="lt1"/>
              </a:solidFill>
              <a:latin typeface="Roboto"/>
              <a:ea typeface="Roboto"/>
              <a:cs typeface="Roboto"/>
              <a:sym typeface="Roboto"/>
            </a:endParaRPr>
          </a:p>
        </p:txBody>
      </p:sp>
      <p:sp>
        <p:nvSpPr>
          <p:cNvPr id="337" name="Google Shape;337;p5"/>
          <p:cNvSpPr txBox="1"/>
          <p:nvPr/>
        </p:nvSpPr>
        <p:spPr>
          <a:xfrm>
            <a:off x="6837200" y="2230125"/>
            <a:ext cx="1971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200">
                <a:solidFill>
                  <a:schemeClr val="lt1"/>
                </a:solidFill>
                <a:latin typeface="Roboto"/>
                <a:ea typeface="Roboto"/>
                <a:cs typeface="Roboto"/>
                <a:sym typeface="Roboto"/>
              </a:rPr>
              <a:t>AWS Lambda  and SNS</a:t>
            </a:r>
            <a:endParaRPr b="1" sz="1200">
              <a:solidFill>
                <a:schemeClr val="lt1"/>
              </a:solidFill>
              <a:latin typeface="Roboto"/>
              <a:ea typeface="Roboto"/>
              <a:cs typeface="Roboto"/>
              <a:sym typeface="Roboto"/>
            </a:endParaRPr>
          </a:p>
        </p:txBody>
      </p:sp>
      <p:sp>
        <p:nvSpPr>
          <p:cNvPr id="338" name="Google Shape;338;p5"/>
          <p:cNvSpPr txBox="1"/>
          <p:nvPr/>
        </p:nvSpPr>
        <p:spPr>
          <a:xfrm>
            <a:off x="9543887" y="2220368"/>
            <a:ext cx="1971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sz="1200">
                <a:solidFill>
                  <a:schemeClr val="lt1"/>
                </a:solidFill>
                <a:latin typeface="Roboto"/>
                <a:ea typeface="Roboto"/>
                <a:cs typeface="Roboto"/>
                <a:sym typeface="Roboto"/>
              </a:rPr>
              <a:t>Amazon Dynamodb</a:t>
            </a:r>
            <a:endParaRPr b="1" sz="1200">
              <a:solidFill>
                <a:schemeClr val="lt1"/>
              </a:solidFill>
              <a:latin typeface="Roboto"/>
              <a:ea typeface="Roboto"/>
              <a:cs typeface="Roboto"/>
              <a:sym typeface="Roboto"/>
            </a:endParaRPr>
          </a:p>
        </p:txBody>
      </p:sp>
      <p:sp>
        <p:nvSpPr>
          <p:cNvPr id="339" name="Google Shape;339;p5"/>
          <p:cNvSpPr txBox="1"/>
          <p:nvPr/>
        </p:nvSpPr>
        <p:spPr>
          <a:xfrm>
            <a:off x="3421200" y="2224425"/>
            <a:ext cx="254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IN">
                <a:solidFill>
                  <a:schemeClr val="lt1"/>
                </a:solidFill>
                <a:latin typeface="Roboto"/>
                <a:ea typeface="Roboto"/>
                <a:cs typeface="Roboto"/>
                <a:sym typeface="Roboto"/>
              </a:rPr>
              <a:t>Amazon Glue and QuickSight</a:t>
            </a:r>
            <a:endParaRPr b="1">
              <a:solidFill>
                <a:schemeClr val="lt1"/>
              </a:solidFill>
              <a:latin typeface="Roboto"/>
              <a:ea typeface="Roboto"/>
              <a:cs typeface="Roboto"/>
              <a:sym typeface="Roboto"/>
            </a:endParaRPr>
          </a:p>
        </p:txBody>
      </p:sp>
      <p:sp>
        <p:nvSpPr>
          <p:cNvPr id="340" name="Google Shape;340;p5"/>
          <p:cNvSpPr txBox="1"/>
          <p:nvPr/>
        </p:nvSpPr>
        <p:spPr>
          <a:xfrm>
            <a:off x="658825" y="2672975"/>
            <a:ext cx="1600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300">
                <a:solidFill>
                  <a:schemeClr val="lt1"/>
                </a:solidFill>
                <a:latin typeface="Roboto"/>
                <a:ea typeface="Roboto"/>
                <a:cs typeface="Roboto"/>
                <a:sym typeface="Roboto"/>
              </a:rPr>
              <a:t>Streaming data can be collected using Kinesis Data streams  and AWS Kinesis Data Firehose transforms the required data before delivering it at real-time.</a:t>
            </a:r>
            <a:endParaRPr sz="13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a4c6c8f56b_0_1846"/>
          <p:cNvSpPr txBox="1"/>
          <p:nvPr/>
        </p:nvSpPr>
        <p:spPr>
          <a:xfrm>
            <a:off x="4293311" y="90180"/>
            <a:ext cx="3605400" cy="10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6300">
                <a:solidFill>
                  <a:schemeClr val="dk1"/>
                </a:solidFill>
                <a:latin typeface="Fira Sans Medium"/>
                <a:ea typeface="Fira Sans Medium"/>
                <a:cs typeface="Fira Sans Medium"/>
                <a:sym typeface="Fira Sans Medium"/>
              </a:rPr>
              <a:t>SWOT </a:t>
            </a:r>
            <a:endParaRPr sz="4900">
              <a:solidFill>
                <a:schemeClr val="dk1"/>
              </a:solidFill>
              <a:latin typeface="Fira Sans Medium"/>
              <a:ea typeface="Fira Sans Medium"/>
              <a:cs typeface="Fira Sans Medium"/>
              <a:sym typeface="Fira Sans Medium"/>
            </a:endParaRPr>
          </a:p>
        </p:txBody>
      </p:sp>
      <p:sp>
        <p:nvSpPr>
          <p:cNvPr id="346" name="Google Shape;346;g1a4c6c8f56b_0_1846"/>
          <p:cNvSpPr/>
          <p:nvPr/>
        </p:nvSpPr>
        <p:spPr>
          <a:xfrm>
            <a:off x="10747201" y="4961641"/>
            <a:ext cx="1444799" cy="134361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grpSp>
        <p:nvGrpSpPr>
          <p:cNvPr id="347" name="Google Shape;347;g1a4c6c8f56b_0_1846"/>
          <p:cNvGrpSpPr/>
          <p:nvPr/>
        </p:nvGrpSpPr>
        <p:grpSpPr>
          <a:xfrm>
            <a:off x="617947" y="5423132"/>
            <a:ext cx="10956120" cy="1272972"/>
            <a:chOff x="1593000" y="2322568"/>
            <a:chExt cx="5957975" cy="643500"/>
          </a:xfrm>
        </p:grpSpPr>
        <p:sp>
          <p:nvSpPr>
            <p:cNvPr id="348" name="Google Shape;348;g1a4c6c8f56b_0_18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g1a4c6c8f56b_0_184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 name="Google Shape;350;g1a4c6c8f56b_0_184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g1a4c6c8f56b_0_18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3000">
                  <a:solidFill>
                    <a:srgbClr val="FFFFFF"/>
                  </a:solidFill>
                  <a:latin typeface="Roboto Medium"/>
                  <a:ea typeface="Roboto Medium"/>
                  <a:cs typeface="Roboto Medium"/>
                  <a:sym typeface="Roboto Medium"/>
                </a:rPr>
                <a:t>Threats</a:t>
              </a:r>
              <a:endParaRPr sz="3000">
                <a:solidFill>
                  <a:srgbClr val="FFFFFF"/>
                </a:solidFill>
                <a:latin typeface="Roboto"/>
                <a:ea typeface="Roboto"/>
                <a:cs typeface="Roboto"/>
                <a:sym typeface="Roboto"/>
              </a:endParaRPr>
            </a:p>
          </p:txBody>
        </p:sp>
        <p:sp>
          <p:nvSpPr>
            <p:cNvPr id="352" name="Google Shape;352;g1a4c6c8f56b_0_18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g1a4c6c8f56b_0_184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T</a:t>
              </a:r>
              <a:endParaRPr sz="3500">
                <a:solidFill>
                  <a:srgbClr val="FFFFFF"/>
                </a:solidFill>
                <a:latin typeface="Roboto Thin"/>
                <a:ea typeface="Roboto Thin"/>
                <a:cs typeface="Roboto Thin"/>
                <a:sym typeface="Roboto Thin"/>
              </a:endParaRPr>
            </a:p>
          </p:txBody>
        </p:sp>
        <p:sp>
          <p:nvSpPr>
            <p:cNvPr id="354" name="Google Shape;354;g1a4c6c8f56b_0_18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Organizations find it challenging to guarantee that data is only accessible to authorized parties in cloud infrastructure.</a:t>
              </a:r>
              <a:endParaRPr b="1" sz="1300">
                <a:solidFill>
                  <a:srgbClr val="A72A1E"/>
                </a:solidFill>
                <a:latin typeface="Roboto"/>
                <a:ea typeface="Roboto"/>
                <a:cs typeface="Roboto"/>
                <a:sym typeface="Roboto"/>
              </a:endParaRPr>
            </a:p>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A security breach can result in data leaks and release of personal information.</a:t>
              </a:r>
              <a:endParaRPr b="1" sz="1300">
                <a:solidFill>
                  <a:srgbClr val="A72A1E"/>
                </a:solidFill>
                <a:latin typeface="Roboto"/>
                <a:ea typeface="Roboto"/>
                <a:cs typeface="Roboto"/>
                <a:sym typeface="Roboto"/>
              </a:endParaRPr>
            </a:p>
          </p:txBody>
        </p:sp>
      </p:grpSp>
      <p:grpSp>
        <p:nvGrpSpPr>
          <p:cNvPr id="355" name="Google Shape;355;g1a4c6c8f56b_0_1846"/>
          <p:cNvGrpSpPr/>
          <p:nvPr/>
        </p:nvGrpSpPr>
        <p:grpSpPr>
          <a:xfrm>
            <a:off x="617947" y="4127738"/>
            <a:ext cx="10956120" cy="1272972"/>
            <a:chOff x="1593000" y="2322568"/>
            <a:chExt cx="5957975" cy="643500"/>
          </a:xfrm>
        </p:grpSpPr>
        <p:sp>
          <p:nvSpPr>
            <p:cNvPr id="356" name="Google Shape;356;g1a4c6c8f56b_0_18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7" name="Google Shape;357;g1a4c6c8f56b_0_184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 name="Google Shape;358;g1a4c6c8f56b_0_184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g1a4c6c8f56b_0_18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3000">
                  <a:solidFill>
                    <a:srgbClr val="FFFFFF"/>
                  </a:solidFill>
                  <a:latin typeface="Roboto Medium"/>
                  <a:ea typeface="Roboto Medium"/>
                  <a:cs typeface="Roboto Medium"/>
                  <a:sym typeface="Roboto Medium"/>
                </a:rPr>
                <a:t>Opportunities</a:t>
              </a:r>
              <a:endParaRPr sz="3000">
                <a:solidFill>
                  <a:srgbClr val="FFFFFF"/>
                </a:solidFill>
                <a:latin typeface="Roboto"/>
                <a:ea typeface="Roboto"/>
                <a:cs typeface="Roboto"/>
                <a:sym typeface="Roboto"/>
              </a:endParaRPr>
            </a:p>
          </p:txBody>
        </p:sp>
        <p:sp>
          <p:nvSpPr>
            <p:cNvPr id="360" name="Google Shape;360;g1a4c6c8f56b_0_18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g1a4c6c8f56b_0_184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O</a:t>
              </a:r>
              <a:endParaRPr sz="3500">
                <a:solidFill>
                  <a:srgbClr val="FFFFFF"/>
                </a:solidFill>
                <a:latin typeface="Roboto Thin"/>
                <a:ea typeface="Roboto Thin"/>
                <a:cs typeface="Roboto Thin"/>
                <a:sym typeface="Roboto Thin"/>
              </a:endParaRPr>
            </a:p>
          </p:txBody>
        </p:sp>
        <p:sp>
          <p:nvSpPr>
            <p:cNvPr id="362" name="Google Shape;362;g1a4c6c8f56b_0_18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As the retail cloud industry grows rapidly, this service will likely be in high demand</a:t>
              </a:r>
              <a:endParaRPr b="1" sz="1300">
                <a:solidFill>
                  <a:srgbClr val="A72A1E"/>
                </a:solidFill>
                <a:latin typeface="Roboto"/>
                <a:ea typeface="Roboto"/>
                <a:cs typeface="Roboto"/>
                <a:sym typeface="Roboto"/>
              </a:endParaRPr>
            </a:p>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There are many beneficial aspects for our customers, such as Cloud Scaling and integration with third-party applications. </a:t>
              </a:r>
              <a:endParaRPr b="1" sz="1300">
                <a:solidFill>
                  <a:srgbClr val="A72A1E"/>
                </a:solidFill>
                <a:latin typeface="Roboto"/>
                <a:ea typeface="Roboto"/>
                <a:cs typeface="Roboto"/>
                <a:sym typeface="Roboto"/>
              </a:endParaRPr>
            </a:p>
          </p:txBody>
        </p:sp>
      </p:grpSp>
      <p:grpSp>
        <p:nvGrpSpPr>
          <p:cNvPr id="363" name="Google Shape;363;g1a4c6c8f56b_0_1846"/>
          <p:cNvGrpSpPr/>
          <p:nvPr/>
        </p:nvGrpSpPr>
        <p:grpSpPr>
          <a:xfrm>
            <a:off x="617947" y="2832291"/>
            <a:ext cx="10956120" cy="1272972"/>
            <a:chOff x="1593000" y="2322568"/>
            <a:chExt cx="5957975" cy="643500"/>
          </a:xfrm>
        </p:grpSpPr>
        <p:sp>
          <p:nvSpPr>
            <p:cNvPr id="364" name="Google Shape;364;g1a4c6c8f56b_0_18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g1a4c6c8f56b_0_184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g1a4c6c8f56b_0_184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g1a4c6c8f56b_0_18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3000">
                  <a:solidFill>
                    <a:srgbClr val="FFFFFF"/>
                  </a:solidFill>
                  <a:latin typeface="Roboto Medium"/>
                  <a:ea typeface="Roboto Medium"/>
                  <a:cs typeface="Roboto Medium"/>
                  <a:sym typeface="Roboto Medium"/>
                </a:rPr>
                <a:t>Weakness</a:t>
              </a:r>
              <a:endParaRPr sz="3000">
                <a:solidFill>
                  <a:srgbClr val="FFFFFF"/>
                </a:solidFill>
                <a:latin typeface="Roboto"/>
                <a:ea typeface="Roboto"/>
                <a:cs typeface="Roboto"/>
                <a:sym typeface="Roboto"/>
              </a:endParaRPr>
            </a:p>
          </p:txBody>
        </p:sp>
        <p:sp>
          <p:nvSpPr>
            <p:cNvPr id="368" name="Google Shape;368;g1a4c6c8f56b_0_18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g1a4c6c8f56b_0_184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W</a:t>
              </a:r>
              <a:endParaRPr sz="3500">
                <a:solidFill>
                  <a:srgbClr val="FFFFFF"/>
                </a:solidFill>
                <a:latin typeface="Roboto Thin"/>
                <a:ea typeface="Roboto Thin"/>
                <a:cs typeface="Roboto Thin"/>
                <a:sym typeface="Roboto Thin"/>
              </a:endParaRPr>
            </a:p>
          </p:txBody>
        </p:sp>
        <p:sp>
          <p:nvSpPr>
            <p:cNvPr id="370" name="Google Shape;370;g1a4c6c8f56b_0_18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There are some limitations on acquiring data resources consisting of purchase records of the consumers.</a:t>
              </a:r>
              <a:endParaRPr b="1" sz="1300">
                <a:solidFill>
                  <a:srgbClr val="A72A1E"/>
                </a:solidFill>
                <a:latin typeface="Roboto"/>
                <a:ea typeface="Roboto"/>
                <a:cs typeface="Roboto"/>
                <a:sym typeface="Roboto"/>
              </a:endParaRPr>
            </a:p>
          </p:txBody>
        </p:sp>
      </p:grpSp>
      <p:grpSp>
        <p:nvGrpSpPr>
          <p:cNvPr id="371" name="Google Shape;371;g1a4c6c8f56b_0_1846"/>
          <p:cNvGrpSpPr/>
          <p:nvPr/>
        </p:nvGrpSpPr>
        <p:grpSpPr>
          <a:xfrm>
            <a:off x="617947" y="1536912"/>
            <a:ext cx="10956120" cy="1272972"/>
            <a:chOff x="1593000" y="2322568"/>
            <a:chExt cx="5957975" cy="643500"/>
          </a:xfrm>
        </p:grpSpPr>
        <p:sp>
          <p:nvSpPr>
            <p:cNvPr id="372" name="Google Shape;372;g1a4c6c8f56b_0_18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g1a4c6c8f56b_0_184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g1a4c6c8f56b_0_184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g1a4c6c8f56b_0_18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3000">
                  <a:solidFill>
                    <a:srgbClr val="FFFFFF"/>
                  </a:solidFill>
                  <a:latin typeface="Roboto Medium"/>
                  <a:ea typeface="Roboto Medium"/>
                  <a:cs typeface="Roboto Medium"/>
                  <a:sym typeface="Roboto Medium"/>
                </a:rPr>
                <a:t>Strength</a:t>
              </a:r>
              <a:endParaRPr sz="3000">
                <a:solidFill>
                  <a:srgbClr val="FFFFFF"/>
                </a:solidFill>
                <a:latin typeface="Roboto"/>
                <a:ea typeface="Roboto"/>
                <a:cs typeface="Roboto"/>
                <a:sym typeface="Roboto"/>
              </a:endParaRPr>
            </a:p>
          </p:txBody>
        </p:sp>
        <p:sp>
          <p:nvSpPr>
            <p:cNvPr id="376" name="Google Shape;376;g1a4c6c8f56b_0_18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g1a4c6c8f56b_0_184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S</a:t>
              </a:r>
              <a:endParaRPr sz="3500">
                <a:solidFill>
                  <a:srgbClr val="FFFFFF"/>
                </a:solidFill>
                <a:latin typeface="Roboto Thin"/>
                <a:ea typeface="Roboto Thin"/>
                <a:cs typeface="Roboto Thin"/>
                <a:sym typeface="Roboto Thin"/>
              </a:endParaRPr>
            </a:p>
          </p:txBody>
        </p:sp>
        <p:sp>
          <p:nvSpPr>
            <p:cNvPr id="378" name="Google Shape;378;g1a4c6c8f56b_0_18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Efficient data pipeline that includes techniques for transferring data from one system to another</a:t>
              </a:r>
              <a:endParaRPr b="1" sz="1300">
                <a:solidFill>
                  <a:srgbClr val="A72A1E"/>
                </a:solidFill>
                <a:latin typeface="Roboto"/>
                <a:ea typeface="Roboto"/>
                <a:cs typeface="Roboto"/>
                <a:sym typeface="Roboto"/>
              </a:endParaRPr>
            </a:p>
            <a:p>
              <a:pPr indent="-387350" lvl="0" marL="609600" rtl="0" algn="l">
                <a:lnSpc>
                  <a:spcPct val="115000"/>
                </a:lnSpc>
                <a:spcBef>
                  <a:spcPts val="0"/>
                </a:spcBef>
                <a:spcAft>
                  <a:spcPts val="0"/>
                </a:spcAft>
                <a:buClr>
                  <a:srgbClr val="A72A1E"/>
                </a:buClr>
                <a:buSzPts val="1300"/>
                <a:buFont typeface="Roboto"/>
                <a:buChar char="●"/>
              </a:pPr>
              <a:r>
                <a:rPr b="1" lang="en-IN" sz="1300">
                  <a:solidFill>
                    <a:srgbClr val="A72A1E"/>
                  </a:solidFill>
                  <a:latin typeface="Roboto"/>
                  <a:ea typeface="Roboto"/>
                  <a:cs typeface="Roboto"/>
                  <a:sym typeface="Roboto"/>
                </a:rPr>
                <a:t>D</a:t>
              </a:r>
              <a:r>
                <a:rPr b="1" lang="en-IN" sz="1300">
                  <a:solidFill>
                    <a:srgbClr val="A72A1E"/>
                  </a:solidFill>
                  <a:latin typeface="Roboto"/>
                  <a:ea typeface="Roboto"/>
                  <a:cs typeface="Roboto"/>
                  <a:sym typeface="Roboto"/>
                </a:rPr>
                <a:t>ata pipelines include ingesting data using various methods, storing raw data, cleaning, validating and</a:t>
              </a:r>
              <a:r>
                <a:rPr b="1" lang="en-IN" sz="1300">
                  <a:solidFill>
                    <a:srgbClr val="A72A1E"/>
                  </a:solidFill>
                  <a:latin typeface="Roboto"/>
                  <a:ea typeface="Roboto"/>
                  <a:cs typeface="Roboto"/>
                  <a:sym typeface="Roboto"/>
                </a:rPr>
                <a:t> transforming data.</a:t>
              </a:r>
              <a:endParaRPr b="1" sz="1300">
                <a:solidFill>
                  <a:srgbClr val="A72A1E"/>
                </a:solidFill>
                <a:latin typeface="Roboto"/>
                <a:ea typeface="Roboto"/>
                <a:cs typeface="Roboto"/>
                <a:sym typeface="Roboto"/>
              </a:endParaRPr>
            </a:p>
          </p:txBody>
        </p:sp>
      </p:grpSp>
      <p:sp>
        <p:nvSpPr>
          <p:cNvPr id="379" name="Google Shape;379;g1a4c6c8f56b_0_1846"/>
          <p:cNvSpPr/>
          <p:nvPr/>
        </p:nvSpPr>
        <p:spPr>
          <a:xfrm>
            <a:off x="5015031" y="882457"/>
            <a:ext cx="1970712" cy="368863"/>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sp>
        <p:nvSpPr>
          <p:cNvPr id="380" name="Google Shape;380;g1a4c6c8f56b_0_1846"/>
          <p:cNvSpPr/>
          <p:nvPr/>
        </p:nvSpPr>
        <p:spPr>
          <a:xfrm>
            <a:off x="6771888" y="847162"/>
            <a:ext cx="405079" cy="331305"/>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sp>
        <p:nvSpPr>
          <p:cNvPr id="381" name="Google Shape;381;g1a4c6c8f56b_0_1846"/>
          <p:cNvSpPr/>
          <p:nvPr/>
        </p:nvSpPr>
        <p:spPr>
          <a:xfrm rot="5400000">
            <a:off x="9291464" y="3810949"/>
            <a:ext cx="3632259" cy="533061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
              <a:solidFill>
                <a:schemeClr val="lt1"/>
              </a:solidFill>
              <a:latin typeface="Calibri"/>
              <a:ea typeface="Calibri"/>
              <a:cs typeface="Calibri"/>
              <a:sym typeface="Calibri"/>
            </a:endParaRPr>
          </a:p>
        </p:txBody>
      </p:sp>
      <p:grpSp>
        <p:nvGrpSpPr>
          <p:cNvPr id="382" name="Google Shape;382;g1a4c6c8f56b_0_1846"/>
          <p:cNvGrpSpPr/>
          <p:nvPr/>
        </p:nvGrpSpPr>
        <p:grpSpPr>
          <a:xfrm>
            <a:off x="-5244301" y="-3589765"/>
            <a:ext cx="8764320" cy="8551311"/>
            <a:chOff x="-3350602" y="-3018856"/>
            <a:chExt cx="8584055" cy="8315160"/>
          </a:xfrm>
        </p:grpSpPr>
        <p:sp>
          <p:nvSpPr>
            <p:cNvPr id="383" name="Google Shape;383;g1a4c6c8f56b_0_1846"/>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sp>
          <p:nvSpPr>
            <p:cNvPr id="384" name="Google Shape;384;g1a4c6c8f56b_0_1846"/>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sp>
          <p:nvSpPr>
            <p:cNvPr id="385" name="Google Shape;385;g1a4c6c8f56b_0_1846"/>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g1a4c6c8f56b_0_2577"/>
          <p:cNvGrpSpPr/>
          <p:nvPr/>
        </p:nvGrpSpPr>
        <p:grpSpPr>
          <a:xfrm rot="4439404">
            <a:off x="10304617" y="-935381"/>
            <a:ext cx="2755625" cy="2896196"/>
            <a:chOff x="-845286" y="-1196058"/>
            <a:chExt cx="2755665" cy="2896238"/>
          </a:xfrm>
        </p:grpSpPr>
        <p:sp>
          <p:nvSpPr>
            <p:cNvPr id="391" name="Google Shape;391;g1a4c6c8f56b_0_2577"/>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g1a4c6c8f56b_0_2577"/>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3" name="Google Shape;393;g1a4c6c8f56b_0_2577"/>
          <p:cNvSpPr/>
          <p:nvPr/>
        </p:nvSpPr>
        <p:spPr>
          <a:xfrm rot="6171338">
            <a:off x="10447606" y="4579637"/>
            <a:ext cx="2466706" cy="359772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g1a4c6c8f56b_0_2577"/>
          <p:cNvSpPr/>
          <p:nvPr/>
        </p:nvSpPr>
        <p:spPr>
          <a:xfrm>
            <a:off x="10250002" y="13929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g1a4c6c8f56b_0_2577"/>
          <p:cNvSpPr/>
          <p:nvPr/>
        </p:nvSpPr>
        <p:spPr>
          <a:xfrm>
            <a:off x="3699105" y="1123989"/>
            <a:ext cx="4834800" cy="4624200"/>
          </a:xfrm>
          <a:prstGeom prst="donut">
            <a:avLst>
              <a:gd fmla="val 16067" name="adj"/>
            </a:avLst>
          </a:prstGeom>
          <a:solidFill>
            <a:srgbClr val="000000">
              <a:alpha val="107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6" name="Google Shape;396;g1a4c6c8f56b_0_2577"/>
          <p:cNvGrpSpPr/>
          <p:nvPr/>
        </p:nvGrpSpPr>
        <p:grpSpPr>
          <a:xfrm>
            <a:off x="853275" y="735475"/>
            <a:ext cx="3768895" cy="2441820"/>
            <a:chOff x="1802436" y="952362"/>
            <a:chExt cx="1980189" cy="701088"/>
          </a:xfrm>
        </p:grpSpPr>
        <p:cxnSp>
          <p:nvCxnSpPr>
            <p:cNvPr id="397" name="Google Shape;397;g1a4c6c8f56b_0_2577"/>
            <p:cNvCxnSpPr/>
            <p:nvPr/>
          </p:nvCxnSpPr>
          <p:spPr>
            <a:xfrm>
              <a:off x="3438525" y="1309350"/>
              <a:ext cx="344100" cy="344100"/>
            </a:xfrm>
            <a:prstGeom prst="straightConnector1">
              <a:avLst/>
            </a:prstGeom>
            <a:noFill/>
            <a:ln cap="flat" cmpd="sng" w="19050">
              <a:solidFill>
                <a:srgbClr val="0E9453"/>
              </a:solidFill>
              <a:prstDash val="solid"/>
              <a:round/>
              <a:headEnd len="med" w="med" type="oval"/>
              <a:tailEnd len="sm" w="sm" type="none"/>
            </a:ln>
          </p:spPr>
        </p:cxnSp>
        <p:sp>
          <p:nvSpPr>
            <p:cNvPr id="398" name="Google Shape;398;g1a4c6c8f56b_0_2577"/>
            <p:cNvSpPr txBox="1"/>
            <p:nvPr/>
          </p:nvSpPr>
          <p:spPr>
            <a:xfrm>
              <a:off x="1802436" y="952362"/>
              <a:ext cx="1288800" cy="6696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b="1" lang="en-IN" sz="1900">
                  <a:latin typeface="Roboto"/>
                  <a:ea typeface="Roboto"/>
                  <a:cs typeface="Roboto"/>
                  <a:sym typeface="Roboto"/>
                </a:rPr>
                <a:t>Membership Fees</a:t>
              </a:r>
              <a:endParaRPr b="1" sz="19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IN">
                  <a:latin typeface="Roboto"/>
                  <a:ea typeface="Roboto"/>
                  <a:cs typeface="Roboto"/>
                  <a:sym typeface="Roboto"/>
                </a:rPr>
                <a:t>As a membership and subscription based SaaS business, our products will be charged weekly, monthly or annual </a:t>
              </a:r>
              <a:r>
                <a:rPr lang="en-IN">
                  <a:latin typeface="Roboto"/>
                  <a:ea typeface="Roboto"/>
                  <a:cs typeface="Roboto"/>
                  <a:sym typeface="Roboto"/>
                </a:rPr>
                <a:t>membership fees</a:t>
              </a:r>
              <a:r>
                <a:rPr lang="en-IN">
                  <a:latin typeface="Roboto"/>
                  <a:ea typeface="Roboto"/>
                  <a:cs typeface="Roboto"/>
                  <a:sym typeface="Roboto"/>
                </a:rPr>
                <a:t>.</a:t>
              </a:r>
              <a:endParaRPr>
                <a:latin typeface="Roboto"/>
                <a:ea typeface="Roboto"/>
                <a:cs typeface="Roboto"/>
                <a:sym typeface="Roboto"/>
              </a:endParaRPr>
            </a:p>
          </p:txBody>
        </p:sp>
      </p:grpSp>
      <p:grpSp>
        <p:nvGrpSpPr>
          <p:cNvPr id="399" name="Google Shape;399;g1a4c6c8f56b_0_2577"/>
          <p:cNvGrpSpPr/>
          <p:nvPr/>
        </p:nvGrpSpPr>
        <p:grpSpPr>
          <a:xfrm>
            <a:off x="658834" y="4434097"/>
            <a:ext cx="3961111" cy="2059422"/>
            <a:chOff x="1700269" y="2983863"/>
            <a:chExt cx="2081181" cy="669600"/>
          </a:xfrm>
        </p:grpSpPr>
        <p:cxnSp>
          <p:nvCxnSpPr>
            <p:cNvPr id="400" name="Google Shape;400;g1a4c6c8f56b_0_2577"/>
            <p:cNvCxnSpPr/>
            <p:nvPr/>
          </p:nvCxnSpPr>
          <p:spPr>
            <a:xfrm flipH="1" rot="10800000">
              <a:off x="3436150" y="3214625"/>
              <a:ext cx="345300" cy="342900"/>
            </a:xfrm>
            <a:prstGeom prst="straightConnector1">
              <a:avLst/>
            </a:prstGeom>
            <a:noFill/>
            <a:ln cap="flat" cmpd="sng" w="19050">
              <a:solidFill>
                <a:srgbClr val="085631"/>
              </a:solidFill>
              <a:prstDash val="solid"/>
              <a:round/>
              <a:headEnd len="med" w="med" type="oval"/>
              <a:tailEnd len="sm" w="sm" type="none"/>
            </a:ln>
          </p:spPr>
        </p:cxnSp>
        <p:sp>
          <p:nvSpPr>
            <p:cNvPr id="401" name="Google Shape;401;g1a4c6c8f56b_0_2577"/>
            <p:cNvSpPr txBox="1"/>
            <p:nvPr/>
          </p:nvSpPr>
          <p:spPr>
            <a:xfrm>
              <a:off x="1700269" y="2983863"/>
              <a:ext cx="1695000" cy="6696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b="1" lang="en-IN" sz="1900">
                  <a:latin typeface="Roboto"/>
                  <a:ea typeface="Roboto"/>
                  <a:cs typeface="Roboto"/>
                  <a:sym typeface="Roboto"/>
                </a:rPr>
                <a:t>5 Years Growth</a:t>
              </a:r>
              <a:endParaRPr b="1" sz="1900">
                <a:latin typeface="Roboto"/>
                <a:ea typeface="Roboto"/>
                <a:cs typeface="Roboto"/>
                <a:sym typeface="Roboto"/>
              </a:endParaRPr>
            </a:p>
            <a:p>
              <a:pPr indent="0" lvl="0" marL="0" rtl="0" algn="just">
                <a:lnSpc>
                  <a:spcPct val="115000"/>
                </a:lnSpc>
                <a:spcBef>
                  <a:spcPts val="0"/>
                </a:spcBef>
                <a:spcAft>
                  <a:spcPts val="0"/>
                </a:spcAft>
                <a:buNone/>
              </a:pPr>
              <a:r>
                <a:t/>
              </a:r>
              <a:endParaRPr b="1">
                <a:latin typeface="Roboto"/>
                <a:ea typeface="Roboto"/>
                <a:cs typeface="Roboto"/>
                <a:sym typeface="Roboto"/>
              </a:endParaRPr>
            </a:p>
            <a:p>
              <a:pPr indent="0" lvl="0" marL="0" rtl="0" algn="l">
                <a:lnSpc>
                  <a:spcPct val="115000"/>
                </a:lnSpc>
                <a:spcBef>
                  <a:spcPts val="0"/>
                </a:spcBef>
                <a:spcAft>
                  <a:spcPts val="0"/>
                </a:spcAft>
                <a:buNone/>
              </a:pPr>
              <a:r>
                <a:rPr lang="en-IN">
                  <a:latin typeface="Roboto"/>
                  <a:ea typeface="Roboto"/>
                  <a:cs typeface="Roboto"/>
                  <a:sym typeface="Roboto"/>
                </a:rPr>
                <a:t>We can compute the growth rates by using either of the five strategies such as Monetization, Moving into new market, Moving downmarket and the upmarket or Product expansion. </a:t>
              </a:r>
              <a:endParaRPr>
                <a:latin typeface="Roboto"/>
                <a:ea typeface="Roboto"/>
                <a:cs typeface="Roboto"/>
                <a:sym typeface="Roboto"/>
              </a:endParaRPr>
            </a:p>
          </p:txBody>
        </p:sp>
      </p:grpSp>
      <p:sp>
        <p:nvSpPr>
          <p:cNvPr id="402" name="Google Shape;402;g1a4c6c8f56b_0_2577"/>
          <p:cNvSpPr/>
          <p:nvPr/>
        </p:nvSpPr>
        <p:spPr>
          <a:xfrm flipH="1" rot="-1734756">
            <a:off x="3582841" y="951313"/>
            <a:ext cx="5067068" cy="4955692"/>
          </a:xfrm>
          <a:prstGeom prst="blockArc">
            <a:avLst>
              <a:gd fmla="val 14348563" name="adj1"/>
              <a:gd fmla="val 19872341" name="adj2"/>
              <a:gd fmla="val 9100" name="adj3"/>
            </a:avLst>
          </a:prstGeom>
          <a:solidFill>
            <a:srgbClr val="0E9453"/>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3" name="Google Shape;403;g1a4c6c8f56b_0_2577"/>
          <p:cNvGrpSpPr/>
          <p:nvPr/>
        </p:nvGrpSpPr>
        <p:grpSpPr>
          <a:xfrm>
            <a:off x="7598079" y="3909570"/>
            <a:ext cx="4329615" cy="3087556"/>
            <a:chOff x="5343425" y="2695821"/>
            <a:chExt cx="2361522" cy="1695900"/>
          </a:xfrm>
        </p:grpSpPr>
        <p:cxnSp>
          <p:nvCxnSpPr>
            <p:cNvPr id="404" name="Google Shape;404;g1a4c6c8f56b_0_2577"/>
            <p:cNvCxnSpPr/>
            <p:nvPr/>
          </p:nvCxnSpPr>
          <p:spPr>
            <a:xfrm rot="10800000">
              <a:off x="5343425" y="3214625"/>
              <a:ext cx="354900" cy="350100"/>
            </a:xfrm>
            <a:prstGeom prst="straightConnector1">
              <a:avLst/>
            </a:prstGeom>
            <a:noFill/>
            <a:ln cap="flat" cmpd="sng" w="19050">
              <a:solidFill>
                <a:srgbClr val="0E9453"/>
              </a:solidFill>
              <a:prstDash val="solid"/>
              <a:round/>
              <a:headEnd len="med" w="med" type="oval"/>
              <a:tailEnd len="sm" w="sm" type="none"/>
            </a:ln>
          </p:spPr>
        </p:cxnSp>
        <p:sp>
          <p:nvSpPr>
            <p:cNvPr id="405" name="Google Shape;405;g1a4c6c8f56b_0_2577"/>
            <p:cNvSpPr txBox="1"/>
            <p:nvPr/>
          </p:nvSpPr>
          <p:spPr>
            <a:xfrm>
              <a:off x="5919947" y="2695821"/>
              <a:ext cx="1785000" cy="1695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IN" sz="1900">
                  <a:latin typeface="Roboto"/>
                  <a:ea typeface="Roboto"/>
                  <a:cs typeface="Roboto"/>
                  <a:sym typeface="Roboto"/>
                </a:rPr>
                <a:t>Other Mechanism</a:t>
              </a:r>
              <a:endParaRPr b="1" sz="1900">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IN">
                  <a:latin typeface="Roboto"/>
                  <a:ea typeface="Roboto"/>
                  <a:cs typeface="Roboto"/>
                  <a:sym typeface="Roboto"/>
                </a:rPr>
                <a:t>The estimation of the quantity of new clients we will gain over time is the first stage in creating our revenue model. We can divide them into 3 different subscription options once we know how many additional clients we will bring on board</a:t>
              </a:r>
              <a:r>
                <a:rPr b="1" lang="en-IN">
                  <a:latin typeface="Roboto"/>
                  <a:ea typeface="Roboto"/>
                  <a:cs typeface="Roboto"/>
                  <a:sym typeface="Roboto"/>
                </a:rPr>
                <a:t>. </a:t>
              </a:r>
              <a:endParaRPr b="1">
                <a:latin typeface="Roboto"/>
                <a:ea typeface="Roboto"/>
                <a:cs typeface="Roboto"/>
                <a:sym typeface="Roboto"/>
              </a:endParaRPr>
            </a:p>
          </p:txBody>
        </p:sp>
      </p:grpSp>
      <p:grpSp>
        <p:nvGrpSpPr>
          <p:cNvPr id="406" name="Google Shape;406;g1a4c6c8f56b_0_2577"/>
          <p:cNvGrpSpPr/>
          <p:nvPr/>
        </p:nvGrpSpPr>
        <p:grpSpPr>
          <a:xfrm>
            <a:off x="7595412" y="735450"/>
            <a:ext cx="4332446" cy="2239338"/>
            <a:chOff x="5344775" y="952362"/>
            <a:chExt cx="2276281" cy="1230000"/>
          </a:xfrm>
        </p:grpSpPr>
        <p:cxnSp>
          <p:nvCxnSpPr>
            <p:cNvPr id="407" name="Google Shape;407;g1a4c6c8f56b_0_2577"/>
            <p:cNvCxnSpPr/>
            <p:nvPr/>
          </p:nvCxnSpPr>
          <p:spPr>
            <a:xfrm flipH="1">
              <a:off x="5344775" y="1314450"/>
              <a:ext cx="336900" cy="339000"/>
            </a:xfrm>
            <a:prstGeom prst="straightConnector1">
              <a:avLst/>
            </a:prstGeom>
            <a:noFill/>
            <a:ln cap="flat" cmpd="sng" w="19050">
              <a:solidFill>
                <a:srgbClr val="085631"/>
              </a:solidFill>
              <a:prstDash val="solid"/>
              <a:round/>
              <a:headEnd len="med" w="med" type="oval"/>
              <a:tailEnd len="sm" w="sm" type="none"/>
            </a:ln>
          </p:spPr>
        </p:cxnSp>
        <p:sp>
          <p:nvSpPr>
            <p:cNvPr id="408" name="Google Shape;408;g1a4c6c8f56b_0_2577"/>
            <p:cNvSpPr txBox="1"/>
            <p:nvPr/>
          </p:nvSpPr>
          <p:spPr>
            <a:xfrm>
              <a:off x="5953356" y="952362"/>
              <a:ext cx="1667700" cy="1230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IN" sz="1900">
                  <a:latin typeface="Roboto"/>
                  <a:ea typeface="Roboto"/>
                  <a:cs typeface="Roboto"/>
                  <a:sym typeface="Roboto"/>
                </a:rPr>
                <a:t>Monitor Metrics</a:t>
              </a:r>
              <a:endParaRPr b="1" sz="19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IN">
                  <a:latin typeface="Roboto"/>
                  <a:ea typeface="Roboto"/>
                  <a:cs typeface="Roboto"/>
                  <a:sym typeface="Roboto"/>
                </a:rPr>
                <a:t>Revenue from membership fees, Gross Sale Revenue, each period prices (weekly, monthly, and annual) * number of customers in corresponding period, is a good metric to measure.</a:t>
              </a:r>
              <a:endParaRPr>
                <a:latin typeface="Roboto"/>
                <a:ea typeface="Roboto"/>
                <a:cs typeface="Roboto"/>
                <a:sym typeface="Roboto"/>
              </a:endParaRPr>
            </a:p>
          </p:txBody>
        </p:sp>
      </p:grpSp>
      <p:sp>
        <p:nvSpPr>
          <p:cNvPr id="409" name="Google Shape;409;g1a4c6c8f56b_0_2577"/>
          <p:cNvSpPr txBox="1"/>
          <p:nvPr/>
        </p:nvSpPr>
        <p:spPr>
          <a:xfrm>
            <a:off x="4742698" y="2745677"/>
            <a:ext cx="2748000" cy="14643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IN" sz="3200">
                <a:latin typeface="Roboto"/>
                <a:ea typeface="Roboto"/>
                <a:cs typeface="Roboto"/>
                <a:sym typeface="Roboto"/>
              </a:rPr>
              <a:t>REVENUE</a:t>
            </a:r>
            <a:endParaRPr sz="3200"/>
          </a:p>
        </p:txBody>
      </p:sp>
      <p:sp>
        <p:nvSpPr>
          <p:cNvPr id="410" name="Google Shape;410;g1a4c6c8f56b_0_2577"/>
          <p:cNvSpPr/>
          <p:nvPr/>
        </p:nvSpPr>
        <p:spPr>
          <a:xfrm rot="1734756">
            <a:off x="3578579" y="951313"/>
            <a:ext cx="5067068" cy="4955692"/>
          </a:xfrm>
          <a:prstGeom prst="blockArc">
            <a:avLst>
              <a:gd fmla="val 14545937" name="adj1"/>
              <a:gd fmla="val 19902139" name="adj2"/>
              <a:gd fmla="val 9115" name="adj3"/>
            </a:avLst>
          </a:prstGeom>
          <a:solidFill>
            <a:srgbClr val="085631"/>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g1a4c6c8f56b_0_2577"/>
          <p:cNvSpPr/>
          <p:nvPr/>
        </p:nvSpPr>
        <p:spPr>
          <a:xfrm rot="9066215">
            <a:off x="3567329" y="950548"/>
            <a:ext cx="5065936" cy="4954506"/>
          </a:xfrm>
          <a:prstGeom prst="blockArc">
            <a:avLst>
              <a:gd fmla="val 18041678" name="adj1"/>
              <a:gd fmla="val 1798478" name="adj2"/>
              <a:gd fmla="val 9595" name="adj3"/>
            </a:avLst>
          </a:prstGeom>
          <a:solidFill>
            <a:srgbClr val="085631"/>
          </a:solidFill>
          <a:ln>
            <a:noFill/>
          </a:ln>
          <a:effectLst>
            <a:outerShdw blurRad="71438" rotWithShape="0" algn="bl"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1a4c6c8f56b_0_2577"/>
          <p:cNvSpPr/>
          <p:nvPr/>
        </p:nvSpPr>
        <p:spPr>
          <a:xfrm flipH="1" rot="-9066215">
            <a:off x="3582069" y="951914"/>
            <a:ext cx="5065936" cy="4954506"/>
          </a:xfrm>
          <a:prstGeom prst="blockArc">
            <a:avLst>
              <a:gd fmla="val 17967225" name="adj1"/>
              <a:gd fmla="val 1529547" name="adj2"/>
              <a:gd fmla="val 9279" name="adj3"/>
            </a:avLst>
          </a:prstGeom>
          <a:solidFill>
            <a:srgbClr val="0E9453"/>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g1a4c6c8f56b_0_2577"/>
          <p:cNvSpPr/>
          <p:nvPr/>
        </p:nvSpPr>
        <p:spPr>
          <a:xfrm rot="8176573">
            <a:off x="3456635" y="3104095"/>
            <a:ext cx="676233" cy="676233"/>
          </a:xfrm>
          <a:prstGeom prst="rtTriangle">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1a4c6c8f56b_0_2577"/>
          <p:cNvSpPr/>
          <p:nvPr/>
        </p:nvSpPr>
        <p:spPr>
          <a:xfrm rot="-2623427">
            <a:off x="8086451" y="3091056"/>
            <a:ext cx="676233" cy="676233"/>
          </a:xfrm>
          <a:prstGeom prst="rtTriangle">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g1a4c6c8f56b_0_2577"/>
          <p:cNvSpPr/>
          <p:nvPr/>
        </p:nvSpPr>
        <p:spPr>
          <a:xfrm rot="2623427">
            <a:off x="5770875" y="5298950"/>
            <a:ext cx="676233" cy="676233"/>
          </a:xfrm>
          <a:prstGeom prst="rtTriangle">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1a4c6c8f56b_0_2577"/>
          <p:cNvSpPr/>
          <p:nvPr/>
        </p:nvSpPr>
        <p:spPr>
          <a:xfrm rot="-8176573">
            <a:off x="5772193" y="864735"/>
            <a:ext cx="676233" cy="676233"/>
          </a:xfrm>
          <a:prstGeom prst="rtTriangle">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g1a4c6c8f56b_0_2860"/>
          <p:cNvGrpSpPr/>
          <p:nvPr/>
        </p:nvGrpSpPr>
        <p:grpSpPr>
          <a:xfrm flipH="1" rot="-4019107">
            <a:off x="-778313" y="-1470489"/>
            <a:ext cx="2877809" cy="4197756"/>
            <a:chOff x="-845286" y="-1196058"/>
            <a:chExt cx="2755665" cy="2896238"/>
          </a:xfrm>
        </p:grpSpPr>
        <p:sp>
          <p:nvSpPr>
            <p:cNvPr id="422" name="Google Shape;422;g1a4c6c8f56b_0_2860"/>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g1a4c6c8f56b_0_2860"/>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4" name="Google Shape;424;g1a4c6c8f56b_0_2860"/>
          <p:cNvSpPr/>
          <p:nvPr/>
        </p:nvSpPr>
        <p:spPr>
          <a:xfrm flipH="1" rot="-6514649">
            <a:off x="-399358" y="3638592"/>
            <a:ext cx="2537072" cy="5248421"/>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g1a4c6c8f56b_0_2860"/>
          <p:cNvSpPr/>
          <p:nvPr/>
        </p:nvSpPr>
        <p:spPr>
          <a:xfrm>
            <a:off x="1590752" y="403716"/>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6" name="Google Shape;426;g1a4c6c8f56b_0_2860"/>
          <p:cNvGrpSpPr/>
          <p:nvPr/>
        </p:nvGrpSpPr>
        <p:grpSpPr>
          <a:xfrm>
            <a:off x="989626" y="1512900"/>
            <a:ext cx="4938677" cy="1757156"/>
            <a:chOff x="742238" y="1134703"/>
            <a:chExt cx="3704100" cy="1317900"/>
          </a:xfrm>
        </p:grpSpPr>
        <p:cxnSp>
          <p:nvCxnSpPr>
            <p:cNvPr id="427" name="Google Shape;427;g1a4c6c8f56b_0_2860"/>
            <p:cNvCxnSpPr>
              <a:endCxn id="428" idx="3"/>
            </p:cNvCxnSpPr>
            <p:nvPr/>
          </p:nvCxnSpPr>
          <p:spPr>
            <a:xfrm rot="10800000">
              <a:off x="3012038" y="1793653"/>
              <a:ext cx="1434300" cy="57300"/>
            </a:xfrm>
            <a:prstGeom prst="straightConnector1">
              <a:avLst/>
            </a:prstGeom>
            <a:noFill/>
            <a:ln cap="flat" cmpd="sng" w="9525">
              <a:solidFill>
                <a:srgbClr val="249C90"/>
              </a:solidFill>
              <a:prstDash val="solid"/>
              <a:round/>
              <a:headEnd len="sm" w="sm" type="none"/>
              <a:tailEnd len="med" w="med" type="oval"/>
            </a:ln>
          </p:spPr>
        </p:cxnSp>
        <p:sp>
          <p:nvSpPr>
            <p:cNvPr id="428" name="Google Shape;428;g1a4c6c8f56b_0_2860"/>
            <p:cNvSpPr txBox="1"/>
            <p:nvPr/>
          </p:nvSpPr>
          <p:spPr>
            <a:xfrm>
              <a:off x="742238" y="1134703"/>
              <a:ext cx="2269800" cy="13179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IN" sz="1900">
                  <a:latin typeface="Roboto"/>
                  <a:ea typeface="Roboto"/>
                  <a:cs typeface="Roboto"/>
                  <a:sym typeface="Roboto"/>
                </a:rPr>
                <a:t>AWS Service Fees</a:t>
              </a:r>
              <a:endParaRPr b="1" sz="1900">
                <a:latin typeface="Roboto"/>
                <a:ea typeface="Roboto"/>
                <a:cs typeface="Roboto"/>
                <a:sym typeface="Roboto"/>
              </a:endParaRPr>
            </a:p>
            <a:p>
              <a:pPr indent="0" lvl="0" marL="0" rtl="0" algn="just">
                <a:spcBef>
                  <a:spcPts val="0"/>
                </a:spcBef>
                <a:spcAft>
                  <a:spcPts val="0"/>
                </a:spcAft>
                <a:buNone/>
              </a:pPr>
              <a:r>
                <a:t/>
              </a:r>
              <a:endParaRPr b="1">
                <a:latin typeface="Roboto"/>
                <a:ea typeface="Roboto"/>
                <a:cs typeface="Roboto"/>
                <a:sym typeface="Roboto"/>
              </a:endParaRPr>
            </a:p>
            <a:p>
              <a:pPr indent="0" lvl="0" marL="0" rtl="0" algn="just">
                <a:spcBef>
                  <a:spcPts val="0"/>
                </a:spcBef>
                <a:spcAft>
                  <a:spcPts val="2100"/>
                </a:spcAft>
                <a:buNone/>
              </a:pPr>
              <a:r>
                <a:rPr lang="en-IN">
                  <a:latin typeface="Roboto"/>
                  <a:ea typeface="Roboto"/>
                  <a:cs typeface="Roboto"/>
                  <a:sym typeface="Roboto"/>
                </a:rPr>
                <a:t>Pay AWS a certain amount of money to use their services.</a:t>
              </a:r>
              <a:endParaRPr b="1">
                <a:latin typeface="Roboto"/>
                <a:ea typeface="Roboto"/>
                <a:cs typeface="Roboto"/>
                <a:sym typeface="Roboto"/>
              </a:endParaRPr>
            </a:p>
          </p:txBody>
        </p:sp>
      </p:grpSp>
      <p:grpSp>
        <p:nvGrpSpPr>
          <p:cNvPr id="429" name="Google Shape;429;g1a4c6c8f56b_0_2860"/>
          <p:cNvGrpSpPr/>
          <p:nvPr/>
        </p:nvGrpSpPr>
        <p:grpSpPr>
          <a:xfrm>
            <a:off x="411775" y="3768487"/>
            <a:ext cx="5056674" cy="1911552"/>
            <a:chOff x="308839" y="2826436"/>
            <a:chExt cx="3792600" cy="1433700"/>
          </a:xfrm>
        </p:grpSpPr>
        <p:cxnSp>
          <p:nvCxnSpPr>
            <p:cNvPr id="430" name="Google Shape;430;g1a4c6c8f56b_0_2860"/>
            <p:cNvCxnSpPr>
              <a:endCxn id="431" idx="3"/>
            </p:cNvCxnSpPr>
            <p:nvPr/>
          </p:nvCxnSpPr>
          <p:spPr>
            <a:xfrm flipH="1">
              <a:off x="2962339" y="3182686"/>
              <a:ext cx="1139100" cy="360600"/>
            </a:xfrm>
            <a:prstGeom prst="straightConnector1">
              <a:avLst/>
            </a:prstGeom>
            <a:noFill/>
            <a:ln cap="flat" cmpd="sng" w="9525">
              <a:solidFill>
                <a:srgbClr val="1F887E"/>
              </a:solidFill>
              <a:prstDash val="solid"/>
              <a:round/>
              <a:headEnd len="sm" w="sm" type="none"/>
              <a:tailEnd len="med" w="med" type="oval"/>
            </a:ln>
          </p:spPr>
        </p:cxnSp>
        <p:sp>
          <p:nvSpPr>
            <p:cNvPr id="431" name="Google Shape;431;g1a4c6c8f56b_0_2860"/>
            <p:cNvSpPr txBox="1"/>
            <p:nvPr/>
          </p:nvSpPr>
          <p:spPr>
            <a:xfrm>
              <a:off x="308839" y="2826436"/>
              <a:ext cx="2653500" cy="1433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100"/>
                <a:buFont typeface="Arial"/>
                <a:buNone/>
              </a:pPr>
              <a:r>
                <a:rPr b="1" lang="en-IN" sz="1800">
                  <a:solidFill>
                    <a:schemeClr val="dk1"/>
                  </a:solidFill>
                  <a:latin typeface="Roboto"/>
                  <a:ea typeface="Roboto"/>
                  <a:cs typeface="Roboto"/>
                  <a:sym typeface="Roboto"/>
                </a:rPr>
                <a:t>Personnel cost</a:t>
              </a:r>
              <a:endParaRPr b="1" sz="18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just">
                <a:spcBef>
                  <a:spcPts val="0"/>
                </a:spcBef>
                <a:spcAft>
                  <a:spcPts val="2100"/>
                </a:spcAft>
                <a:buClr>
                  <a:schemeClr val="dk1"/>
                </a:buClr>
                <a:buSzPts val="1100"/>
                <a:buFont typeface="Arial"/>
                <a:buNone/>
              </a:pPr>
              <a:r>
                <a:rPr lang="en-IN">
                  <a:solidFill>
                    <a:schemeClr val="dk1"/>
                  </a:solidFill>
                  <a:latin typeface="Roboto"/>
                  <a:ea typeface="Roboto"/>
                  <a:cs typeface="Roboto"/>
                  <a:sym typeface="Roboto"/>
                </a:rPr>
                <a:t>Hire engineers to build our model, web pages or computer programs, and design an easy-to-use and attractive user interface(UI). Also Hire operators to monitor and iterate our service.</a:t>
              </a:r>
              <a:endParaRPr>
                <a:latin typeface="Roboto"/>
                <a:ea typeface="Roboto"/>
                <a:cs typeface="Roboto"/>
                <a:sym typeface="Roboto"/>
              </a:endParaRPr>
            </a:p>
          </p:txBody>
        </p:sp>
      </p:grpSp>
      <p:grpSp>
        <p:nvGrpSpPr>
          <p:cNvPr id="432" name="Google Shape;432;g1a4c6c8f56b_0_2860"/>
          <p:cNvGrpSpPr/>
          <p:nvPr/>
        </p:nvGrpSpPr>
        <p:grpSpPr>
          <a:xfrm>
            <a:off x="6672171" y="4911625"/>
            <a:ext cx="4069248" cy="1757144"/>
            <a:chOff x="5004253" y="3683811"/>
            <a:chExt cx="3052012" cy="1317891"/>
          </a:xfrm>
        </p:grpSpPr>
        <p:cxnSp>
          <p:nvCxnSpPr>
            <p:cNvPr id="433" name="Google Shape;433;g1a4c6c8f56b_0_2860"/>
            <p:cNvCxnSpPr>
              <a:stCxn id="434" idx="2"/>
              <a:endCxn id="435" idx="1"/>
            </p:cNvCxnSpPr>
            <p:nvPr/>
          </p:nvCxnSpPr>
          <p:spPr>
            <a:xfrm>
              <a:off x="5004253" y="3683811"/>
              <a:ext cx="613800" cy="855600"/>
            </a:xfrm>
            <a:prstGeom prst="straightConnector1">
              <a:avLst/>
            </a:prstGeom>
            <a:noFill/>
            <a:ln cap="flat" cmpd="sng" w="9525">
              <a:solidFill>
                <a:srgbClr val="1D7E74"/>
              </a:solidFill>
              <a:prstDash val="solid"/>
              <a:round/>
              <a:headEnd len="sm" w="sm" type="none"/>
              <a:tailEnd len="med" w="med" type="oval"/>
            </a:ln>
          </p:spPr>
        </p:cxnSp>
        <p:sp>
          <p:nvSpPr>
            <p:cNvPr id="435" name="Google Shape;435;g1a4c6c8f56b_0_2860"/>
            <p:cNvSpPr txBox="1"/>
            <p:nvPr/>
          </p:nvSpPr>
          <p:spPr>
            <a:xfrm>
              <a:off x="5618165" y="4077102"/>
              <a:ext cx="2438100" cy="924600"/>
            </a:xfrm>
            <a:prstGeom prst="rect">
              <a:avLst/>
            </a:prstGeom>
            <a:noFill/>
            <a:ln>
              <a:noFill/>
            </a:ln>
          </p:spPr>
          <p:txBody>
            <a:bodyPr anchorCtr="0" anchor="ctr" bIns="121900" lIns="121900" spcFirstLastPara="1" rIns="121900" wrap="square" tIns="121900">
              <a:noAutofit/>
            </a:bodyPr>
            <a:lstStyle/>
            <a:p>
              <a:pPr indent="0" lvl="0" marL="0" rtl="0" algn="just">
                <a:spcBef>
                  <a:spcPts val="0"/>
                </a:spcBef>
                <a:spcAft>
                  <a:spcPts val="0"/>
                </a:spcAft>
                <a:buNone/>
              </a:pPr>
              <a:r>
                <a:rPr b="1" lang="en-IN" sz="1900">
                  <a:latin typeface="Roboto"/>
                  <a:ea typeface="Roboto"/>
                  <a:cs typeface="Roboto"/>
                  <a:sym typeface="Roboto"/>
                </a:rPr>
                <a:t> Attorney fee</a:t>
              </a:r>
              <a:endParaRPr b="1" sz="1900">
                <a:latin typeface="Roboto"/>
                <a:ea typeface="Roboto"/>
                <a:cs typeface="Roboto"/>
                <a:sym typeface="Roboto"/>
              </a:endParaRPr>
            </a:p>
            <a:p>
              <a:pPr indent="0" lvl="0" marL="0" rtl="0" algn="just">
                <a:spcBef>
                  <a:spcPts val="0"/>
                </a:spcBef>
                <a:spcAft>
                  <a:spcPts val="0"/>
                </a:spcAft>
                <a:buNone/>
              </a:pPr>
              <a:r>
                <a:t/>
              </a:r>
              <a:endParaRPr b="1">
                <a:latin typeface="Roboto"/>
                <a:ea typeface="Roboto"/>
                <a:cs typeface="Roboto"/>
                <a:sym typeface="Roboto"/>
              </a:endParaRPr>
            </a:p>
            <a:p>
              <a:pPr indent="0" lvl="0" marL="0" rtl="0" algn="just">
                <a:spcBef>
                  <a:spcPts val="0"/>
                </a:spcBef>
                <a:spcAft>
                  <a:spcPts val="2100"/>
                </a:spcAft>
                <a:buNone/>
              </a:pPr>
              <a:r>
                <a:rPr lang="en-IN">
                  <a:latin typeface="Roboto"/>
                  <a:ea typeface="Roboto"/>
                  <a:cs typeface="Roboto"/>
                  <a:sym typeface="Roboto"/>
                </a:rPr>
                <a:t>Attorney fees are paid to attorneys who provide us with legal services, such as drafting contracts with clients. </a:t>
              </a:r>
              <a:endParaRPr b="1">
                <a:latin typeface="Roboto"/>
                <a:ea typeface="Roboto"/>
                <a:cs typeface="Roboto"/>
                <a:sym typeface="Roboto"/>
              </a:endParaRPr>
            </a:p>
          </p:txBody>
        </p:sp>
      </p:grpSp>
      <p:grpSp>
        <p:nvGrpSpPr>
          <p:cNvPr id="436" name="Google Shape;436;g1a4c6c8f56b_0_2860"/>
          <p:cNvGrpSpPr/>
          <p:nvPr/>
        </p:nvGrpSpPr>
        <p:grpSpPr>
          <a:xfrm>
            <a:off x="6506755" y="604825"/>
            <a:ext cx="4242301" cy="2205145"/>
            <a:chOff x="4880188" y="453630"/>
            <a:chExt cx="3181806" cy="1653900"/>
          </a:xfrm>
        </p:grpSpPr>
        <p:sp>
          <p:nvSpPr>
            <p:cNvPr id="437" name="Google Shape;437;g1a4c6c8f56b_0_2860"/>
            <p:cNvSpPr txBox="1"/>
            <p:nvPr/>
          </p:nvSpPr>
          <p:spPr>
            <a:xfrm>
              <a:off x="6000994" y="453630"/>
              <a:ext cx="2061000" cy="1653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IN" sz="1900">
                  <a:solidFill>
                    <a:schemeClr val="dk1"/>
                  </a:solidFill>
                  <a:latin typeface="Roboto"/>
                  <a:ea typeface="Roboto"/>
                  <a:cs typeface="Roboto"/>
                  <a:sym typeface="Roboto"/>
                </a:rPr>
                <a:t>Marketing Expense</a:t>
              </a:r>
              <a:endParaRPr b="1" sz="19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IN">
                  <a:solidFill>
                    <a:schemeClr val="dk1"/>
                  </a:solidFill>
                  <a:latin typeface="Roboto"/>
                  <a:ea typeface="Roboto"/>
                  <a:cs typeface="Roboto"/>
                  <a:sym typeface="Roboto"/>
                </a:rPr>
                <a:t>Pay a marketing team to help us advertise and find potential customers. </a:t>
              </a:r>
              <a:endParaRPr>
                <a:solidFill>
                  <a:schemeClr val="dk1"/>
                </a:solidFill>
                <a:latin typeface="Roboto"/>
                <a:ea typeface="Roboto"/>
                <a:cs typeface="Roboto"/>
                <a:sym typeface="Roboto"/>
              </a:endParaRPr>
            </a:p>
            <a:p>
              <a:pPr indent="0" lvl="0" marL="0" rtl="0" algn="just">
                <a:spcBef>
                  <a:spcPts val="2100"/>
                </a:spcBef>
                <a:spcAft>
                  <a:spcPts val="2100"/>
                </a:spcAft>
                <a:buNone/>
              </a:pPr>
              <a:r>
                <a:t/>
              </a:r>
              <a:endParaRPr b="1">
                <a:latin typeface="Roboto"/>
                <a:ea typeface="Roboto"/>
                <a:cs typeface="Roboto"/>
                <a:sym typeface="Roboto"/>
              </a:endParaRPr>
            </a:p>
          </p:txBody>
        </p:sp>
        <p:cxnSp>
          <p:nvCxnSpPr>
            <p:cNvPr id="438" name="Google Shape;438;g1a4c6c8f56b_0_2860"/>
            <p:cNvCxnSpPr>
              <a:stCxn id="439" idx="2"/>
              <a:endCxn id="437" idx="1"/>
            </p:cNvCxnSpPr>
            <p:nvPr/>
          </p:nvCxnSpPr>
          <p:spPr>
            <a:xfrm flipH="1" rot="10800000">
              <a:off x="4880188" y="1280707"/>
              <a:ext cx="1120800" cy="229200"/>
            </a:xfrm>
            <a:prstGeom prst="straightConnector1">
              <a:avLst/>
            </a:prstGeom>
            <a:noFill/>
            <a:ln cap="flat" cmpd="sng" w="9525">
              <a:solidFill>
                <a:srgbClr val="155B54"/>
              </a:solidFill>
              <a:prstDash val="solid"/>
              <a:round/>
              <a:headEnd len="sm" w="sm" type="none"/>
              <a:tailEnd len="med" w="med" type="oval"/>
            </a:ln>
          </p:spPr>
        </p:cxnSp>
      </p:grpSp>
      <p:grpSp>
        <p:nvGrpSpPr>
          <p:cNvPr id="440" name="Google Shape;440;g1a4c6c8f56b_0_2860"/>
          <p:cNvGrpSpPr/>
          <p:nvPr/>
        </p:nvGrpSpPr>
        <p:grpSpPr>
          <a:xfrm>
            <a:off x="7629278" y="3014825"/>
            <a:ext cx="3742700" cy="1691958"/>
            <a:chOff x="5722102" y="2261175"/>
            <a:chExt cx="2807095" cy="1269000"/>
          </a:xfrm>
        </p:grpSpPr>
        <p:cxnSp>
          <p:nvCxnSpPr>
            <p:cNvPr id="441" name="Google Shape;441;g1a4c6c8f56b_0_2860"/>
            <p:cNvCxnSpPr>
              <a:stCxn id="442" idx="2"/>
              <a:endCxn id="443" idx="1"/>
            </p:cNvCxnSpPr>
            <p:nvPr/>
          </p:nvCxnSpPr>
          <p:spPr>
            <a:xfrm>
              <a:off x="5722102" y="2536832"/>
              <a:ext cx="654600" cy="358800"/>
            </a:xfrm>
            <a:prstGeom prst="straightConnector1">
              <a:avLst/>
            </a:prstGeom>
            <a:noFill/>
            <a:ln cap="flat" cmpd="sng" w="9525">
              <a:solidFill>
                <a:srgbClr val="1B786E"/>
              </a:solidFill>
              <a:prstDash val="solid"/>
              <a:round/>
              <a:headEnd len="sm" w="sm" type="none"/>
              <a:tailEnd len="med" w="med" type="oval"/>
            </a:ln>
          </p:spPr>
        </p:cxnSp>
        <p:sp>
          <p:nvSpPr>
            <p:cNvPr id="443" name="Google Shape;443;g1a4c6c8f56b_0_2860"/>
            <p:cNvSpPr txBox="1"/>
            <p:nvPr/>
          </p:nvSpPr>
          <p:spPr>
            <a:xfrm>
              <a:off x="6376697" y="2261175"/>
              <a:ext cx="2152500" cy="1269000"/>
            </a:xfrm>
            <a:prstGeom prst="rect">
              <a:avLst/>
            </a:prstGeom>
            <a:noFill/>
            <a:ln>
              <a:noFill/>
            </a:ln>
          </p:spPr>
          <p:txBody>
            <a:bodyPr anchorCtr="0" anchor="ctr" bIns="121900" lIns="121900" spcFirstLastPara="1" rIns="121900" wrap="square" tIns="121900">
              <a:noAutofit/>
            </a:bodyPr>
            <a:lstStyle/>
            <a:p>
              <a:pPr indent="0" lvl="0" marL="0" rtl="0" algn="just">
                <a:spcBef>
                  <a:spcPts val="0"/>
                </a:spcBef>
                <a:spcAft>
                  <a:spcPts val="0"/>
                </a:spcAft>
                <a:buNone/>
              </a:pPr>
              <a:r>
                <a:rPr b="1" lang="en-IN" sz="1900">
                  <a:latin typeface="Roboto"/>
                  <a:ea typeface="Roboto"/>
                  <a:cs typeface="Roboto"/>
                  <a:sym typeface="Roboto"/>
                </a:rPr>
                <a:t>Infrastructure cost</a:t>
              </a:r>
              <a:endParaRPr b="1" sz="1900">
                <a:latin typeface="Roboto"/>
                <a:ea typeface="Roboto"/>
                <a:cs typeface="Roboto"/>
                <a:sym typeface="Roboto"/>
              </a:endParaRPr>
            </a:p>
            <a:p>
              <a:pPr indent="0" lvl="0" marL="0" rtl="0" algn="just">
                <a:spcBef>
                  <a:spcPts val="0"/>
                </a:spcBef>
                <a:spcAft>
                  <a:spcPts val="0"/>
                </a:spcAft>
                <a:buNone/>
              </a:pPr>
              <a:r>
                <a:t/>
              </a:r>
              <a:endParaRPr b="1">
                <a:latin typeface="Roboto"/>
                <a:ea typeface="Roboto"/>
                <a:cs typeface="Roboto"/>
                <a:sym typeface="Roboto"/>
              </a:endParaRPr>
            </a:p>
            <a:p>
              <a:pPr indent="0" lvl="0" marL="0" rtl="0" algn="just">
                <a:spcBef>
                  <a:spcPts val="0"/>
                </a:spcBef>
                <a:spcAft>
                  <a:spcPts val="2100"/>
                </a:spcAft>
                <a:buNone/>
              </a:pPr>
              <a:r>
                <a:rPr lang="en-IN">
                  <a:latin typeface="Roboto"/>
                  <a:ea typeface="Roboto"/>
                  <a:cs typeface="Roboto"/>
                  <a:sym typeface="Roboto"/>
                </a:rPr>
                <a:t>Renting office space, purchasing office supplies and related electronics.</a:t>
              </a:r>
              <a:endParaRPr b="1">
                <a:latin typeface="Roboto"/>
                <a:ea typeface="Roboto"/>
                <a:cs typeface="Roboto"/>
                <a:sym typeface="Roboto"/>
              </a:endParaRPr>
            </a:p>
          </p:txBody>
        </p:sp>
      </p:grpSp>
      <p:grpSp>
        <p:nvGrpSpPr>
          <p:cNvPr id="444" name="Google Shape;444;g1a4c6c8f56b_0_2860"/>
          <p:cNvGrpSpPr/>
          <p:nvPr/>
        </p:nvGrpSpPr>
        <p:grpSpPr>
          <a:xfrm>
            <a:off x="3468228" y="873268"/>
            <a:ext cx="5229469" cy="5221233"/>
            <a:chOff x="2610905" y="610653"/>
            <a:chExt cx="3922200" cy="3922200"/>
          </a:xfrm>
        </p:grpSpPr>
        <p:sp>
          <p:nvSpPr>
            <p:cNvPr id="445" name="Google Shape;445;g1a4c6c8f56b_0_2860"/>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g1a4c6c8f56b_0_2860"/>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g1a4c6c8f56b_0_2860"/>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1a4c6c8f56b_0_2860"/>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g1a4c6c8f56b_0_2860"/>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9" name="Google Shape;449;g1a4c6c8f56b_0_2860"/>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g1a4c6c8f56b_0_2860"/>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g1a4c6c8f56b_0_2860"/>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g1a4c6c8f56b_0_2860"/>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g1a4c6c8f56b_0_2860"/>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g1a4c6c8f56b_0_2860"/>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g1a4c6c8f56b_0_2860"/>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g1a4c6c8f56b_0_2860"/>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g1a4c6c8f56b_0_2860"/>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g1a4c6c8f56b_0_2860"/>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g1a4c6c8f56b_0_2860"/>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IN"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458" name="Google Shape;458;g1a4c6c8f56b_0_2860"/>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IN"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459" name="Google Shape;459;g1a4c6c8f56b_0_2860"/>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IN"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460" name="Google Shape;460;g1a4c6c8f56b_0_2860"/>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IN"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461" name="Google Shape;461;g1a4c6c8f56b_0_2860"/>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IN"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sp>
        <p:nvSpPr>
          <p:cNvPr id="462" name="Google Shape;462;g1a4c6c8f56b_0_2860"/>
          <p:cNvSpPr txBox="1"/>
          <p:nvPr/>
        </p:nvSpPr>
        <p:spPr>
          <a:xfrm>
            <a:off x="4742698" y="2745677"/>
            <a:ext cx="2748000" cy="14643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IN" sz="3200">
                <a:latin typeface="Roboto"/>
                <a:ea typeface="Roboto"/>
                <a:cs typeface="Roboto"/>
                <a:sym typeface="Roboto"/>
              </a:rPr>
              <a:t>COST</a:t>
            </a:r>
            <a:endParaRPr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g1a4c6c8f56b_0_3373"/>
          <p:cNvPicPr preferRelativeResize="0"/>
          <p:nvPr/>
        </p:nvPicPr>
        <p:blipFill>
          <a:blip r:embed="rId3">
            <a:alphaModFix/>
          </a:blip>
          <a:stretch>
            <a:fillRect/>
          </a:stretch>
        </p:blipFill>
        <p:spPr>
          <a:xfrm rot="-5400000">
            <a:off x="7110800" y="1346300"/>
            <a:ext cx="7054976" cy="3968426"/>
          </a:xfrm>
          <a:prstGeom prst="rect">
            <a:avLst/>
          </a:prstGeom>
          <a:noFill/>
          <a:ln>
            <a:noFill/>
          </a:ln>
        </p:spPr>
      </p:pic>
      <p:pic>
        <p:nvPicPr>
          <p:cNvPr id="468" name="Google Shape;468;g1a4c6c8f56b_0_3373"/>
          <p:cNvPicPr preferRelativeResize="0"/>
          <p:nvPr/>
        </p:nvPicPr>
        <p:blipFill>
          <a:blip r:embed="rId4">
            <a:alphaModFix/>
          </a:blip>
          <a:stretch>
            <a:fillRect/>
          </a:stretch>
        </p:blipFill>
        <p:spPr>
          <a:xfrm>
            <a:off x="6804775" y="2857225"/>
            <a:ext cx="6217150" cy="4397350"/>
          </a:xfrm>
          <a:prstGeom prst="rect">
            <a:avLst/>
          </a:prstGeom>
          <a:noFill/>
          <a:ln>
            <a:noFill/>
          </a:ln>
        </p:spPr>
      </p:pic>
      <p:sp>
        <p:nvSpPr>
          <p:cNvPr id="469" name="Google Shape;469;g1a4c6c8f56b_0_3373"/>
          <p:cNvSpPr txBox="1"/>
          <p:nvPr/>
        </p:nvSpPr>
        <p:spPr>
          <a:xfrm>
            <a:off x="1478950" y="332850"/>
            <a:ext cx="8368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chemeClr val="dk1"/>
                </a:solidFill>
                <a:latin typeface="Fira Sans Medium"/>
                <a:ea typeface="Fira Sans Medium"/>
                <a:cs typeface="Fira Sans Medium"/>
                <a:sym typeface="Fira Sans Medium"/>
              </a:rPr>
              <a:t>Analytics Application</a:t>
            </a:r>
            <a:endParaRPr sz="3600">
              <a:solidFill>
                <a:schemeClr val="dk1"/>
              </a:solidFill>
              <a:latin typeface="Fira Sans Medium"/>
              <a:ea typeface="Fira Sans Medium"/>
              <a:cs typeface="Fira Sans Medium"/>
              <a:sym typeface="Fira Sans Medium"/>
            </a:endParaRPr>
          </a:p>
        </p:txBody>
      </p:sp>
      <p:sp>
        <p:nvSpPr>
          <p:cNvPr id="470" name="Google Shape;470;g1a4c6c8f56b_0_3373"/>
          <p:cNvSpPr txBox="1"/>
          <p:nvPr/>
        </p:nvSpPr>
        <p:spPr>
          <a:xfrm>
            <a:off x="153750" y="1690050"/>
            <a:ext cx="8368800" cy="4691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Customer analysis to enhance the features and gain insights which lines with the user needs and boosts sales for the grocers.</a:t>
            </a:r>
            <a:endParaRPr sz="1800">
              <a:solidFill>
                <a:srgbClr val="3A3838"/>
              </a:solidFill>
              <a:latin typeface="Roboto"/>
              <a:ea typeface="Roboto"/>
              <a:cs typeface="Roboto"/>
              <a:sym typeface="Roboto"/>
            </a:endParaRPr>
          </a:p>
          <a:p>
            <a:pPr indent="0" lvl="0" marL="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Analysis on the product will give us information about the consumer behaviour and guides us in making further decisions.</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Analytics on the sales data and customer data is a vital source for this product to increase the sales, we need to understand the customer shopping patterns, festival shopping patterns and most purchased items.</a:t>
            </a:r>
            <a:endParaRPr sz="1800">
              <a:solidFill>
                <a:srgbClr val="3A3838"/>
              </a:solidFill>
              <a:latin typeface="Roboto"/>
              <a:ea typeface="Roboto"/>
              <a:cs typeface="Roboto"/>
              <a:sym typeface="Roboto"/>
            </a:endParaRPr>
          </a:p>
          <a:p>
            <a:pPr indent="0" lvl="0" marL="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T</a:t>
            </a:r>
            <a:r>
              <a:rPr lang="en-IN" sz="1800">
                <a:solidFill>
                  <a:srgbClr val="3A3838"/>
                </a:solidFill>
                <a:latin typeface="Roboto"/>
                <a:ea typeface="Roboto"/>
                <a:cs typeface="Roboto"/>
                <a:sym typeface="Roboto"/>
              </a:rPr>
              <a:t>argeting, which would incorporate behavioral factors (recent activity, category clusters), derived factors (transaction data, propensity models), and demographic factors (gender, geography, consumer/business)</a:t>
            </a:r>
            <a:endParaRPr sz="1800">
              <a:solidFill>
                <a:srgbClr val="3A3838"/>
              </a:solidFill>
              <a:latin typeface="Roboto"/>
              <a:ea typeface="Roboto"/>
              <a:cs typeface="Roboto"/>
              <a:sym typeface="Roboto"/>
            </a:endParaRPr>
          </a:p>
        </p:txBody>
      </p:sp>
      <p:grpSp>
        <p:nvGrpSpPr>
          <p:cNvPr id="471" name="Google Shape;471;g1a4c6c8f56b_0_3373"/>
          <p:cNvGrpSpPr/>
          <p:nvPr/>
        </p:nvGrpSpPr>
        <p:grpSpPr>
          <a:xfrm rot="4439404">
            <a:off x="10304617" y="-935381"/>
            <a:ext cx="2755625" cy="2896196"/>
            <a:chOff x="-845286" y="-1196058"/>
            <a:chExt cx="2755665" cy="2896238"/>
          </a:xfrm>
        </p:grpSpPr>
        <p:sp>
          <p:nvSpPr>
            <p:cNvPr id="472" name="Google Shape;472;g1a4c6c8f56b_0_3373"/>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g1a4c6c8f56b_0_3373"/>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 name="Google Shape;474;g1a4c6c8f56b_0_3373"/>
          <p:cNvSpPr/>
          <p:nvPr/>
        </p:nvSpPr>
        <p:spPr>
          <a:xfrm rot="6171338">
            <a:off x="10447606" y="4579637"/>
            <a:ext cx="2466706" cy="359772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g1a4c6c8f56b_0_3373"/>
          <p:cNvSpPr/>
          <p:nvPr/>
        </p:nvSpPr>
        <p:spPr>
          <a:xfrm>
            <a:off x="10250002" y="13929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6" name="Google Shape;476;g1a4c6c8f56b_0_3373"/>
          <p:cNvGrpSpPr/>
          <p:nvPr/>
        </p:nvGrpSpPr>
        <p:grpSpPr>
          <a:xfrm rot="4439404">
            <a:off x="-961958" y="-1080431"/>
            <a:ext cx="2755625" cy="2896196"/>
            <a:chOff x="-845286" y="-1196058"/>
            <a:chExt cx="2755665" cy="2896238"/>
          </a:xfrm>
        </p:grpSpPr>
        <p:sp>
          <p:nvSpPr>
            <p:cNvPr id="477" name="Google Shape;477;g1a4c6c8f56b_0_3373"/>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g1a4c6c8f56b_0_3373"/>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9" name="Google Shape;479;g1a4c6c8f56b_0_3373"/>
          <p:cNvGrpSpPr/>
          <p:nvPr/>
        </p:nvGrpSpPr>
        <p:grpSpPr>
          <a:xfrm rot="4439404">
            <a:off x="181967" y="-1390731"/>
            <a:ext cx="2755625" cy="2896196"/>
            <a:chOff x="-845286" y="-1196058"/>
            <a:chExt cx="2755665" cy="2896238"/>
          </a:xfrm>
        </p:grpSpPr>
        <p:sp>
          <p:nvSpPr>
            <p:cNvPr id="480" name="Google Shape;480;g1a4c6c8f56b_0_3373"/>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g1a4c6c8f56b_0_3373"/>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
          <p:cNvSpPr txBox="1"/>
          <p:nvPr/>
        </p:nvSpPr>
        <p:spPr>
          <a:xfrm>
            <a:off x="597293" y="275962"/>
            <a:ext cx="3355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600">
              <a:solidFill>
                <a:schemeClr val="dk1"/>
              </a:solidFill>
              <a:latin typeface="Fira Sans Medium"/>
              <a:ea typeface="Fira Sans Medium"/>
              <a:cs typeface="Fira Sans Medium"/>
              <a:sym typeface="Fira Sans Medium"/>
            </a:endParaRPr>
          </a:p>
        </p:txBody>
      </p:sp>
      <p:grpSp>
        <p:nvGrpSpPr>
          <p:cNvPr id="487" name="Google Shape;487;p7"/>
          <p:cNvGrpSpPr/>
          <p:nvPr/>
        </p:nvGrpSpPr>
        <p:grpSpPr>
          <a:xfrm rot="-9452910">
            <a:off x="10019854" y="5435815"/>
            <a:ext cx="2755656" cy="2896228"/>
            <a:chOff x="-845286" y="-1196058"/>
            <a:chExt cx="2755665" cy="2896238"/>
          </a:xfrm>
        </p:grpSpPr>
        <p:sp>
          <p:nvSpPr>
            <p:cNvPr id="488" name="Google Shape;488;p7"/>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7"/>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0" name="Google Shape;490;p7"/>
          <p:cNvSpPr/>
          <p:nvPr/>
        </p:nvSpPr>
        <p:spPr>
          <a:xfrm rot="7702049">
            <a:off x="11671728" y="5714741"/>
            <a:ext cx="773954" cy="719751"/>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7"/>
          <p:cNvSpPr txBox="1"/>
          <p:nvPr/>
        </p:nvSpPr>
        <p:spPr>
          <a:xfrm>
            <a:off x="597300" y="702975"/>
            <a:ext cx="11482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400">
                <a:latin typeface="Fira Sans"/>
                <a:ea typeface="Fira Sans"/>
                <a:cs typeface="Fira Sans"/>
                <a:sym typeface="Fira Sans"/>
              </a:rPr>
              <a:t>CONCLUSION</a:t>
            </a:r>
            <a:endParaRPr b="1" sz="4400">
              <a:latin typeface="Fira Sans"/>
              <a:ea typeface="Fira Sans"/>
              <a:cs typeface="Fira Sans"/>
              <a:sym typeface="Fira Sans"/>
            </a:endParaRPr>
          </a:p>
        </p:txBody>
      </p:sp>
      <p:grpSp>
        <p:nvGrpSpPr>
          <p:cNvPr id="492" name="Google Shape;492;p7"/>
          <p:cNvGrpSpPr/>
          <p:nvPr/>
        </p:nvGrpSpPr>
        <p:grpSpPr>
          <a:xfrm>
            <a:off x="1805325" y="1684325"/>
            <a:ext cx="8866500" cy="4055200"/>
            <a:chOff x="5245838" y="1065466"/>
            <a:chExt cx="8866500" cy="4055200"/>
          </a:xfrm>
        </p:grpSpPr>
        <p:sp>
          <p:nvSpPr>
            <p:cNvPr id="493" name="Google Shape;493;p7"/>
            <p:cNvSpPr/>
            <p:nvPr/>
          </p:nvSpPr>
          <p:spPr>
            <a:xfrm>
              <a:off x="5245838" y="2525466"/>
              <a:ext cx="8866500" cy="1220700"/>
            </a:xfrm>
            <a:prstGeom prst="roundRect">
              <a:avLst>
                <a:gd fmla="val 18424" name="adj"/>
              </a:avLst>
            </a:prstGeom>
            <a:solidFill>
              <a:srgbClr val="232F3E"/>
            </a:solid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1500">
                  <a:solidFill>
                    <a:schemeClr val="lt1"/>
                  </a:solidFill>
                  <a:latin typeface="Fira Sans Medium"/>
                  <a:ea typeface="Fira Sans Medium"/>
                  <a:cs typeface="Fira Sans Medium"/>
                  <a:sym typeface="Fira Sans Medium"/>
                </a:rPr>
                <a:t>Our products process historical data, such as purchase records, product views, shopping cart history, etc., to gain influential business insights to optimize the business's project/product delivery process. Help solve critical business problems.</a:t>
              </a:r>
              <a:endParaRPr sz="1500">
                <a:solidFill>
                  <a:schemeClr val="lt1"/>
                </a:solidFill>
                <a:latin typeface="Inter"/>
                <a:ea typeface="Inter"/>
                <a:cs typeface="Inter"/>
                <a:sym typeface="Inter"/>
              </a:endParaRPr>
            </a:p>
          </p:txBody>
        </p:sp>
        <p:sp>
          <p:nvSpPr>
            <p:cNvPr id="494" name="Google Shape;494;p7"/>
            <p:cNvSpPr/>
            <p:nvPr/>
          </p:nvSpPr>
          <p:spPr>
            <a:xfrm>
              <a:off x="5245838" y="4067066"/>
              <a:ext cx="8866500" cy="1053600"/>
            </a:xfrm>
            <a:prstGeom prst="roundRect">
              <a:avLst>
                <a:gd fmla="val 18424" name="adj"/>
              </a:avLst>
            </a:prstGeom>
            <a:solidFill>
              <a:srgbClr val="131921"/>
            </a:solid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1500">
                  <a:solidFill>
                    <a:schemeClr val="lt1"/>
                  </a:solidFill>
                  <a:latin typeface="Fira Sans Medium"/>
                  <a:ea typeface="Fira Sans Medium"/>
                  <a:cs typeface="Fira Sans Medium"/>
                  <a:sym typeface="Fira Sans Medium"/>
                </a:rPr>
                <a:t>Our team not only focuses on improving the core competitiveness of our products, but also attaches great importance to improving the user experience.</a:t>
              </a:r>
              <a:endParaRPr sz="1500">
                <a:solidFill>
                  <a:schemeClr val="lt1"/>
                </a:solidFill>
                <a:latin typeface="Inter"/>
                <a:ea typeface="Inter"/>
                <a:cs typeface="Inter"/>
                <a:sym typeface="Inter"/>
              </a:endParaRPr>
            </a:p>
          </p:txBody>
        </p:sp>
        <p:sp>
          <p:nvSpPr>
            <p:cNvPr id="495" name="Google Shape;495;p7"/>
            <p:cNvSpPr/>
            <p:nvPr/>
          </p:nvSpPr>
          <p:spPr>
            <a:xfrm>
              <a:off x="5245838" y="1065466"/>
              <a:ext cx="8866500" cy="1141500"/>
            </a:xfrm>
            <a:prstGeom prst="roundRect">
              <a:avLst>
                <a:gd fmla="val 18424" name="adj"/>
              </a:avLst>
            </a:prstGeom>
            <a:solidFill>
              <a:srgbClr val="FF9900"/>
            </a:solid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IN" sz="1500">
                  <a:solidFill>
                    <a:schemeClr val="lt1"/>
                  </a:solidFill>
                  <a:latin typeface="Fira Sans Medium"/>
                  <a:ea typeface="Fira Sans Medium"/>
                  <a:cs typeface="Fira Sans Medium"/>
                  <a:sym typeface="Fira Sans Medium"/>
                </a:rPr>
                <a:t>Our product is Cloud-Native Analytical Pipeline, which provides retail businesses with a faster intelligent decision-making process by processing real-time data and extracting timely insights, eliminating delays between data and business. </a:t>
              </a:r>
              <a:endParaRPr sz="1500">
                <a:solidFill>
                  <a:schemeClr val="lt1"/>
                </a:solidFill>
                <a:latin typeface="Inter"/>
                <a:ea typeface="Inter"/>
                <a:cs typeface="Inter"/>
                <a:sym typeface="Inter"/>
              </a:endParaRPr>
            </a:p>
          </p:txBody>
        </p:sp>
      </p:grpSp>
      <p:grpSp>
        <p:nvGrpSpPr>
          <p:cNvPr id="496" name="Google Shape;496;p7"/>
          <p:cNvGrpSpPr/>
          <p:nvPr/>
        </p:nvGrpSpPr>
        <p:grpSpPr>
          <a:xfrm rot="4439404">
            <a:off x="181967" y="-1390731"/>
            <a:ext cx="2755625" cy="2896196"/>
            <a:chOff x="-845286" y="-1196058"/>
            <a:chExt cx="2755665" cy="2896238"/>
          </a:xfrm>
        </p:grpSpPr>
        <p:sp>
          <p:nvSpPr>
            <p:cNvPr id="497" name="Google Shape;497;p7"/>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7"/>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9" name="Google Shape;499;p7"/>
          <p:cNvGrpSpPr/>
          <p:nvPr/>
        </p:nvGrpSpPr>
        <p:grpSpPr>
          <a:xfrm rot="4439404">
            <a:off x="10304617" y="-935381"/>
            <a:ext cx="2755625" cy="2896196"/>
            <a:chOff x="-845286" y="-1196058"/>
            <a:chExt cx="2755665" cy="2896238"/>
          </a:xfrm>
        </p:grpSpPr>
        <p:sp>
          <p:nvSpPr>
            <p:cNvPr id="500" name="Google Shape;500;p7"/>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7"/>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2" name="Google Shape;502;p7"/>
          <p:cNvGrpSpPr/>
          <p:nvPr/>
        </p:nvGrpSpPr>
        <p:grpSpPr>
          <a:xfrm rot="4439404">
            <a:off x="-961958" y="-1080431"/>
            <a:ext cx="2755625" cy="2896196"/>
            <a:chOff x="-845286" y="-1196058"/>
            <a:chExt cx="2755665" cy="2896238"/>
          </a:xfrm>
        </p:grpSpPr>
        <p:sp>
          <p:nvSpPr>
            <p:cNvPr id="503" name="Google Shape;503;p7"/>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7"/>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a4c6c8f56b_0_3411"/>
          <p:cNvSpPr txBox="1"/>
          <p:nvPr/>
        </p:nvSpPr>
        <p:spPr>
          <a:xfrm>
            <a:off x="1478950" y="332850"/>
            <a:ext cx="8368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chemeClr val="dk1"/>
                </a:solidFill>
                <a:latin typeface="Fira Sans Medium"/>
                <a:ea typeface="Fira Sans Medium"/>
                <a:cs typeface="Fira Sans Medium"/>
                <a:sym typeface="Fira Sans Medium"/>
              </a:rPr>
              <a:t>Future Improvements</a:t>
            </a:r>
            <a:endParaRPr sz="3600">
              <a:solidFill>
                <a:schemeClr val="dk1"/>
              </a:solidFill>
              <a:latin typeface="Fira Sans Medium"/>
              <a:ea typeface="Fira Sans Medium"/>
              <a:cs typeface="Fira Sans Medium"/>
              <a:sym typeface="Fira Sans Medium"/>
            </a:endParaRPr>
          </a:p>
        </p:txBody>
      </p:sp>
      <p:sp>
        <p:nvSpPr>
          <p:cNvPr id="510" name="Google Shape;510;g1a4c6c8f56b_0_3411"/>
          <p:cNvSpPr txBox="1"/>
          <p:nvPr/>
        </p:nvSpPr>
        <p:spPr>
          <a:xfrm>
            <a:off x="4171450" y="2236475"/>
            <a:ext cx="7484700" cy="3357000"/>
          </a:xfrm>
          <a:prstGeom prst="rect">
            <a:avLst/>
          </a:prstGeom>
          <a:noFill/>
          <a:ln>
            <a:noFill/>
          </a:ln>
        </p:spPr>
        <p:txBody>
          <a:bodyPr anchorCtr="0" anchor="t" bIns="45700" lIns="91425" spcFirstLastPara="1" rIns="91425" wrap="square" tIns="45700">
            <a:spAutoFit/>
          </a:bodyPr>
          <a:lstStyle/>
          <a:p>
            <a:pPr indent="-361950" lvl="0" marL="457200" marR="0" rtl="0" algn="l">
              <a:lnSpc>
                <a:spcPct val="130000"/>
              </a:lnSpc>
              <a:spcBef>
                <a:spcPts val="0"/>
              </a:spcBef>
              <a:spcAft>
                <a:spcPts val="0"/>
              </a:spcAft>
              <a:buClr>
                <a:srgbClr val="3A3838"/>
              </a:buClr>
              <a:buSzPts val="2100"/>
              <a:buFont typeface="Roboto"/>
              <a:buChar char="●"/>
            </a:pPr>
            <a:r>
              <a:rPr lang="en-IN" sz="2100">
                <a:solidFill>
                  <a:srgbClr val="3A3838"/>
                </a:solidFill>
                <a:latin typeface="Roboto"/>
                <a:ea typeface="Roboto"/>
                <a:cs typeface="Roboto"/>
                <a:sym typeface="Roboto"/>
              </a:rPr>
              <a:t>Use AI to enhance the data analysis capabilities of our products.</a:t>
            </a:r>
            <a:endParaRPr sz="2100">
              <a:solidFill>
                <a:srgbClr val="3A3838"/>
              </a:solidFill>
              <a:latin typeface="Roboto"/>
              <a:ea typeface="Roboto"/>
              <a:cs typeface="Roboto"/>
              <a:sym typeface="Roboto"/>
            </a:endParaRPr>
          </a:p>
          <a:p>
            <a:pPr indent="0" lvl="0" marL="0" marR="0" rtl="0" algn="l">
              <a:lnSpc>
                <a:spcPct val="130000"/>
              </a:lnSpc>
              <a:spcBef>
                <a:spcPts val="0"/>
              </a:spcBef>
              <a:spcAft>
                <a:spcPts val="0"/>
              </a:spcAft>
              <a:buNone/>
            </a:pPr>
            <a:r>
              <a:t/>
            </a:r>
            <a:endParaRPr sz="2100">
              <a:solidFill>
                <a:srgbClr val="3A3838"/>
              </a:solidFill>
              <a:latin typeface="Roboto"/>
              <a:ea typeface="Roboto"/>
              <a:cs typeface="Roboto"/>
              <a:sym typeface="Roboto"/>
            </a:endParaRPr>
          </a:p>
          <a:p>
            <a:pPr indent="-361950" lvl="0" marL="457200" marR="0" rtl="0" algn="l">
              <a:lnSpc>
                <a:spcPct val="130000"/>
              </a:lnSpc>
              <a:spcBef>
                <a:spcPts val="0"/>
              </a:spcBef>
              <a:spcAft>
                <a:spcPts val="0"/>
              </a:spcAft>
              <a:buClr>
                <a:srgbClr val="3A3838"/>
              </a:buClr>
              <a:buSzPts val="2100"/>
              <a:buFont typeface="Roboto"/>
              <a:buChar char="●"/>
            </a:pPr>
            <a:r>
              <a:rPr lang="en-IN" sz="2100">
                <a:solidFill>
                  <a:srgbClr val="3A3838"/>
                </a:solidFill>
                <a:latin typeface="Roboto"/>
                <a:ea typeface="Roboto"/>
                <a:cs typeface="Roboto"/>
                <a:sym typeface="Roboto"/>
              </a:rPr>
              <a:t>Design our software products to improve productivity and efficiency.</a:t>
            </a:r>
            <a:endParaRPr sz="2100">
              <a:solidFill>
                <a:srgbClr val="3A3838"/>
              </a:solidFill>
              <a:latin typeface="Roboto"/>
              <a:ea typeface="Roboto"/>
              <a:cs typeface="Roboto"/>
              <a:sym typeface="Roboto"/>
            </a:endParaRPr>
          </a:p>
          <a:p>
            <a:pPr indent="0" lvl="0" marL="0" marR="0" rtl="0" algn="l">
              <a:lnSpc>
                <a:spcPct val="130000"/>
              </a:lnSpc>
              <a:spcBef>
                <a:spcPts val="0"/>
              </a:spcBef>
              <a:spcAft>
                <a:spcPts val="0"/>
              </a:spcAft>
              <a:buNone/>
            </a:pPr>
            <a:r>
              <a:t/>
            </a:r>
            <a:endParaRPr sz="2100">
              <a:solidFill>
                <a:srgbClr val="3A3838"/>
              </a:solidFill>
              <a:latin typeface="Roboto"/>
              <a:ea typeface="Roboto"/>
              <a:cs typeface="Roboto"/>
              <a:sym typeface="Roboto"/>
            </a:endParaRPr>
          </a:p>
          <a:p>
            <a:pPr indent="-361950" lvl="0" marL="457200" marR="0" rtl="0" algn="l">
              <a:lnSpc>
                <a:spcPct val="130000"/>
              </a:lnSpc>
              <a:spcBef>
                <a:spcPts val="0"/>
              </a:spcBef>
              <a:spcAft>
                <a:spcPts val="0"/>
              </a:spcAft>
              <a:buClr>
                <a:srgbClr val="3A3838"/>
              </a:buClr>
              <a:buSzPts val="2100"/>
              <a:buFont typeface="Roboto"/>
              <a:buChar char="●"/>
            </a:pPr>
            <a:r>
              <a:rPr lang="en-IN" sz="2100">
                <a:solidFill>
                  <a:srgbClr val="3A3838"/>
                </a:solidFill>
                <a:latin typeface="Roboto"/>
                <a:ea typeface="Roboto"/>
                <a:cs typeface="Roboto"/>
                <a:sym typeface="Roboto"/>
              </a:rPr>
              <a:t>Partnering with big name companies and e-commerce platforms, increase our exposure, visibility, and credibility.</a:t>
            </a:r>
            <a:endParaRPr sz="2100">
              <a:solidFill>
                <a:srgbClr val="3A3838"/>
              </a:solidFill>
              <a:latin typeface="Roboto"/>
              <a:ea typeface="Roboto"/>
              <a:cs typeface="Roboto"/>
              <a:sym typeface="Roboto"/>
            </a:endParaRPr>
          </a:p>
        </p:txBody>
      </p:sp>
      <p:grpSp>
        <p:nvGrpSpPr>
          <p:cNvPr id="511" name="Google Shape;511;g1a4c6c8f56b_0_3411"/>
          <p:cNvGrpSpPr/>
          <p:nvPr/>
        </p:nvGrpSpPr>
        <p:grpSpPr>
          <a:xfrm rot="4439404">
            <a:off x="10304617" y="-935381"/>
            <a:ext cx="2755625" cy="2896196"/>
            <a:chOff x="-845286" y="-1196058"/>
            <a:chExt cx="2755665" cy="2896238"/>
          </a:xfrm>
        </p:grpSpPr>
        <p:sp>
          <p:nvSpPr>
            <p:cNvPr id="512" name="Google Shape;512;g1a4c6c8f56b_0_3411"/>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g1a4c6c8f56b_0_3411"/>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4" name="Google Shape;514;g1a4c6c8f56b_0_3411"/>
          <p:cNvSpPr/>
          <p:nvPr/>
        </p:nvSpPr>
        <p:spPr>
          <a:xfrm rot="6171338">
            <a:off x="10447606" y="4579637"/>
            <a:ext cx="2466706" cy="359772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g1a4c6c8f56b_0_3411"/>
          <p:cNvSpPr/>
          <p:nvPr/>
        </p:nvSpPr>
        <p:spPr>
          <a:xfrm>
            <a:off x="10250002" y="13929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6" name="Google Shape;516;g1a4c6c8f56b_0_3411"/>
          <p:cNvGrpSpPr/>
          <p:nvPr/>
        </p:nvGrpSpPr>
        <p:grpSpPr>
          <a:xfrm>
            <a:off x="-719001" y="-1005740"/>
            <a:ext cx="2755665" cy="2896238"/>
            <a:chOff x="-845286" y="-1196058"/>
            <a:chExt cx="2755665" cy="2896238"/>
          </a:xfrm>
        </p:grpSpPr>
        <p:sp>
          <p:nvSpPr>
            <p:cNvPr id="517" name="Google Shape;517;g1a4c6c8f56b_0_3411"/>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g1a4c6c8f56b_0_3411"/>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9" name="Google Shape;519;g1a4c6c8f56b_0_3411"/>
          <p:cNvSpPr/>
          <p:nvPr/>
        </p:nvSpPr>
        <p:spPr>
          <a:xfrm>
            <a:off x="487227" y="47624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g1a4c6c8f56b_0_3411"/>
          <p:cNvSpPr/>
          <p:nvPr/>
        </p:nvSpPr>
        <p:spPr>
          <a:xfrm>
            <a:off x="639627" y="-101259"/>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g1a4c6c8f56b_0_3411"/>
          <p:cNvSpPr/>
          <p:nvPr/>
        </p:nvSpPr>
        <p:spPr>
          <a:xfrm>
            <a:off x="1585227" y="81278"/>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2" name="Google Shape;522;g1a4c6c8f56b_0_3411"/>
          <p:cNvPicPr preferRelativeResize="0"/>
          <p:nvPr/>
        </p:nvPicPr>
        <p:blipFill>
          <a:blip r:embed="rId3">
            <a:alphaModFix/>
          </a:blip>
          <a:stretch>
            <a:fillRect/>
          </a:stretch>
        </p:blipFill>
        <p:spPr>
          <a:xfrm>
            <a:off x="-1334875" y="2330050"/>
            <a:ext cx="5294125" cy="3528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2"/>
          <p:cNvSpPr/>
          <p:nvPr/>
        </p:nvSpPr>
        <p:spPr>
          <a:xfrm rot="5400000">
            <a:off x="9878829" y="3215937"/>
            <a:ext cx="3316690" cy="483502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12"/>
          <p:cNvSpPr txBox="1"/>
          <p:nvPr/>
        </p:nvSpPr>
        <p:spPr>
          <a:xfrm>
            <a:off x="4302411" y="2767280"/>
            <a:ext cx="36054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000">
                <a:solidFill>
                  <a:schemeClr val="dk1"/>
                </a:solidFill>
                <a:latin typeface="Fira Sans Medium"/>
                <a:ea typeface="Fira Sans Medium"/>
                <a:cs typeface="Fira Sans Medium"/>
                <a:sym typeface="Fira Sans Medium"/>
              </a:rPr>
              <a:t>thanks!</a:t>
            </a:r>
            <a:endParaRPr sz="6600">
              <a:solidFill>
                <a:schemeClr val="dk1"/>
              </a:solidFill>
              <a:latin typeface="Fira Sans Medium"/>
              <a:ea typeface="Fira Sans Medium"/>
              <a:cs typeface="Fira Sans Medium"/>
              <a:sym typeface="Fira Sans Medium"/>
            </a:endParaRPr>
          </a:p>
        </p:txBody>
      </p:sp>
      <p:sp>
        <p:nvSpPr>
          <p:cNvPr id="529" name="Google Shape;529;p12"/>
          <p:cNvSpPr/>
          <p:nvPr/>
        </p:nvSpPr>
        <p:spPr>
          <a:xfrm>
            <a:off x="10747201" y="4961641"/>
            <a:ext cx="1444799" cy="134361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0" name="Google Shape;530;p12"/>
          <p:cNvGrpSpPr/>
          <p:nvPr/>
        </p:nvGrpSpPr>
        <p:grpSpPr>
          <a:xfrm>
            <a:off x="-4170273" y="-3062399"/>
            <a:ext cx="8584107" cy="8314998"/>
            <a:chOff x="-3350613" y="-3018856"/>
            <a:chExt cx="8584107" cy="8314998"/>
          </a:xfrm>
        </p:grpSpPr>
        <p:sp>
          <p:nvSpPr>
            <p:cNvPr id="531" name="Google Shape;531;p12"/>
            <p:cNvSpPr/>
            <p:nvPr/>
          </p:nvSpPr>
          <p:spPr>
            <a:xfrm rot="2476041">
              <a:off x="-634236" y="-2254131"/>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2"/>
            <p:cNvSpPr/>
            <p:nvPr/>
          </p:nvSpPr>
          <p:spPr>
            <a:xfrm rot="3140551">
              <a:off x="-1320786" y="-2808187"/>
              <a:ext cx="4024137" cy="710553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2"/>
            <p:cNvSpPr/>
            <p:nvPr/>
          </p:nvSpPr>
          <p:spPr>
            <a:xfrm rot="8901965">
              <a:off x="3130551" y="555042"/>
              <a:ext cx="1370251" cy="1274286"/>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4" name="Google Shape;534;p12"/>
          <p:cNvSpPr/>
          <p:nvPr/>
        </p:nvSpPr>
        <p:spPr>
          <a:xfrm>
            <a:off x="4636606" y="3867382"/>
            <a:ext cx="1971876" cy="368374"/>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2"/>
          <p:cNvSpPr/>
          <p:nvPr/>
        </p:nvSpPr>
        <p:spPr>
          <a:xfrm>
            <a:off x="6393463" y="3832087"/>
            <a:ext cx="405318" cy="330866"/>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p:nvPr/>
        </p:nvSpPr>
        <p:spPr>
          <a:xfrm rot="2700000">
            <a:off x="4938140" y="906693"/>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4"/>
          <p:cNvSpPr/>
          <p:nvPr/>
        </p:nvSpPr>
        <p:spPr>
          <a:xfrm rot="2700000">
            <a:off x="9152153" y="1002168"/>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4"/>
          <p:cNvSpPr/>
          <p:nvPr/>
        </p:nvSpPr>
        <p:spPr>
          <a:xfrm rot="2700000">
            <a:off x="6374745" y="2019299"/>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4"/>
          <p:cNvSpPr/>
          <p:nvPr/>
        </p:nvSpPr>
        <p:spPr>
          <a:xfrm>
            <a:off x="4232675" y="294390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Vineesha Devati</a:t>
            </a:r>
            <a:endParaRPr sz="2300">
              <a:solidFill>
                <a:schemeClr val="lt1"/>
              </a:solidFill>
              <a:latin typeface="Fira Sans"/>
              <a:ea typeface="Fira Sans"/>
              <a:cs typeface="Fira Sans"/>
              <a:sym typeface="Fira Sans"/>
            </a:endParaRPr>
          </a:p>
        </p:txBody>
      </p:sp>
      <p:sp>
        <p:nvSpPr>
          <p:cNvPr id="103" name="Google Shape;103;p4"/>
          <p:cNvSpPr/>
          <p:nvPr/>
        </p:nvSpPr>
        <p:spPr>
          <a:xfrm rot="2700000">
            <a:off x="2742845" y="2019299"/>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 name="Google Shape;104;p4"/>
          <p:cNvPicPr preferRelativeResize="0"/>
          <p:nvPr/>
        </p:nvPicPr>
        <p:blipFill>
          <a:blip r:embed="rId3">
            <a:alphaModFix/>
          </a:blip>
          <a:stretch>
            <a:fillRect/>
          </a:stretch>
        </p:blipFill>
        <p:spPr>
          <a:xfrm>
            <a:off x="4856975" y="1388400"/>
            <a:ext cx="1828200" cy="1766700"/>
          </a:xfrm>
          <a:prstGeom prst="ellipse">
            <a:avLst/>
          </a:prstGeom>
          <a:noFill/>
          <a:ln>
            <a:noFill/>
          </a:ln>
        </p:spPr>
      </p:pic>
      <p:sp>
        <p:nvSpPr>
          <p:cNvPr id="105" name="Google Shape;105;p4"/>
          <p:cNvSpPr/>
          <p:nvPr/>
        </p:nvSpPr>
        <p:spPr>
          <a:xfrm rot="2700000">
            <a:off x="1631928" y="1002168"/>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4"/>
          <p:cNvSpPr/>
          <p:nvPr/>
        </p:nvSpPr>
        <p:spPr>
          <a:xfrm rot="2700000">
            <a:off x="10426657" y="2019299"/>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4"/>
          <p:cNvSpPr/>
          <p:nvPr/>
        </p:nvSpPr>
        <p:spPr>
          <a:xfrm>
            <a:off x="816475" y="295130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Tejas Dhomne</a:t>
            </a:r>
            <a:endParaRPr sz="2300">
              <a:solidFill>
                <a:schemeClr val="lt1"/>
              </a:solidFill>
              <a:latin typeface="Fira Sans"/>
              <a:ea typeface="Fira Sans"/>
              <a:cs typeface="Fira Sans"/>
              <a:sym typeface="Fira Sans"/>
            </a:endParaRPr>
          </a:p>
        </p:txBody>
      </p:sp>
      <p:sp>
        <p:nvSpPr>
          <p:cNvPr id="108" name="Google Shape;108;p4"/>
          <p:cNvSpPr txBox="1"/>
          <p:nvPr/>
        </p:nvSpPr>
        <p:spPr>
          <a:xfrm>
            <a:off x="4399048" y="325950"/>
            <a:ext cx="42768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Fira Sans Medium"/>
                <a:ea typeface="Fira Sans Medium"/>
                <a:cs typeface="Fira Sans Medium"/>
                <a:sym typeface="Fira Sans Medium"/>
              </a:rPr>
              <a:t>Team Members</a:t>
            </a:r>
            <a:endParaRPr sz="3600">
              <a:solidFill>
                <a:schemeClr val="dk1"/>
              </a:solidFill>
              <a:latin typeface="Fira Sans Medium"/>
              <a:ea typeface="Fira Sans Medium"/>
              <a:cs typeface="Fira Sans Medium"/>
              <a:sym typeface="Fira Sans Medium"/>
            </a:endParaRPr>
          </a:p>
        </p:txBody>
      </p:sp>
      <p:sp>
        <p:nvSpPr>
          <p:cNvPr id="109" name="Google Shape;109;p4"/>
          <p:cNvSpPr/>
          <p:nvPr/>
        </p:nvSpPr>
        <p:spPr>
          <a:xfrm rot="2476041">
            <a:off x="-269976" y="-648288"/>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4"/>
          <p:cNvSpPr/>
          <p:nvPr/>
        </p:nvSpPr>
        <p:spPr>
          <a:xfrm flipH="1" rot="-6597732">
            <a:off x="31601" y="-1336044"/>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 name="Google Shape;111;p4"/>
          <p:cNvPicPr preferRelativeResize="0"/>
          <p:nvPr/>
        </p:nvPicPr>
        <p:blipFill>
          <a:blip r:embed="rId4">
            <a:alphaModFix/>
          </a:blip>
          <a:stretch>
            <a:fillRect/>
          </a:stretch>
        </p:blipFill>
        <p:spPr>
          <a:xfrm>
            <a:off x="1555525" y="1470750"/>
            <a:ext cx="1598700" cy="1602000"/>
          </a:xfrm>
          <a:prstGeom prst="ellipse">
            <a:avLst/>
          </a:prstGeom>
          <a:noFill/>
          <a:ln>
            <a:noFill/>
          </a:ln>
        </p:spPr>
      </p:pic>
      <p:sp>
        <p:nvSpPr>
          <p:cNvPr id="112" name="Google Shape;112;p4"/>
          <p:cNvSpPr/>
          <p:nvPr/>
        </p:nvSpPr>
        <p:spPr>
          <a:xfrm rot="2700000">
            <a:off x="1631928" y="3800368"/>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4"/>
          <p:cNvSpPr/>
          <p:nvPr/>
        </p:nvSpPr>
        <p:spPr>
          <a:xfrm rot="2700000">
            <a:off x="2939632" y="4789724"/>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4"/>
          <p:cNvSpPr/>
          <p:nvPr/>
        </p:nvSpPr>
        <p:spPr>
          <a:xfrm>
            <a:off x="816475" y="556185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Wangzhen Yu</a:t>
            </a:r>
            <a:endParaRPr sz="2300">
              <a:solidFill>
                <a:schemeClr val="lt1"/>
              </a:solidFill>
              <a:latin typeface="Fira Sans"/>
              <a:ea typeface="Fira Sans"/>
              <a:cs typeface="Fira Sans"/>
              <a:sym typeface="Fira Sans"/>
            </a:endParaRPr>
          </a:p>
        </p:txBody>
      </p:sp>
      <p:pic>
        <p:nvPicPr>
          <p:cNvPr id="115" name="Google Shape;115;p4"/>
          <p:cNvPicPr preferRelativeResize="0"/>
          <p:nvPr/>
        </p:nvPicPr>
        <p:blipFill rotWithShape="1">
          <a:blip r:embed="rId5">
            <a:alphaModFix/>
          </a:blip>
          <a:srcRect b="14172" l="0" r="0" t="14179"/>
          <a:stretch/>
        </p:blipFill>
        <p:spPr>
          <a:xfrm>
            <a:off x="1555525" y="4192750"/>
            <a:ext cx="1598700" cy="1602000"/>
          </a:xfrm>
          <a:prstGeom prst="ellipse">
            <a:avLst/>
          </a:prstGeom>
          <a:noFill/>
          <a:ln>
            <a:noFill/>
          </a:ln>
        </p:spPr>
      </p:pic>
      <p:sp>
        <p:nvSpPr>
          <p:cNvPr id="116" name="Google Shape;116;p4"/>
          <p:cNvSpPr/>
          <p:nvPr/>
        </p:nvSpPr>
        <p:spPr>
          <a:xfrm rot="2700000">
            <a:off x="5373053" y="3800368"/>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4"/>
          <p:cNvSpPr/>
          <p:nvPr/>
        </p:nvSpPr>
        <p:spPr>
          <a:xfrm rot="2700000">
            <a:off x="6680757" y="4789724"/>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4"/>
          <p:cNvSpPr/>
          <p:nvPr/>
        </p:nvSpPr>
        <p:spPr>
          <a:xfrm>
            <a:off x="4557600" y="556185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Xiaoyang Juan</a:t>
            </a:r>
            <a:endParaRPr sz="2300">
              <a:solidFill>
                <a:schemeClr val="lt1"/>
              </a:solidFill>
              <a:latin typeface="Fira Sans"/>
              <a:ea typeface="Fira Sans"/>
              <a:cs typeface="Fira Sans"/>
              <a:sym typeface="Fira Sans"/>
            </a:endParaRPr>
          </a:p>
        </p:txBody>
      </p:sp>
      <p:pic>
        <p:nvPicPr>
          <p:cNvPr id="119" name="Google Shape;119;p4"/>
          <p:cNvPicPr preferRelativeResize="0"/>
          <p:nvPr/>
        </p:nvPicPr>
        <p:blipFill rotWithShape="1">
          <a:blip r:embed="rId6">
            <a:alphaModFix/>
          </a:blip>
          <a:srcRect b="0" l="99" r="109" t="0"/>
          <a:stretch/>
        </p:blipFill>
        <p:spPr>
          <a:xfrm>
            <a:off x="5296650" y="4192750"/>
            <a:ext cx="1598700" cy="1602000"/>
          </a:xfrm>
          <a:prstGeom prst="ellipse">
            <a:avLst/>
          </a:prstGeom>
          <a:noFill/>
          <a:ln>
            <a:noFill/>
          </a:ln>
        </p:spPr>
      </p:pic>
      <p:sp>
        <p:nvSpPr>
          <p:cNvPr id="120" name="Google Shape;120;p4"/>
          <p:cNvSpPr/>
          <p:nvPr/>
        </p:nvSpPr>
        <p:spPr>
          <a:xfrm>
            <a:off x="8387925" y="294390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Fengze Han</a:t>
            </a:r>
            <a:endParaRPr sz="2300">
              <a:solidFill>
                <a:schemeClr val="lt1"/>
              </a:solidFill>
              <a:latin typeface="Fira Sans"/>
              <a:ea typeface="Fira Sans"/>
              <a:cs typeface="Fira Sans"/>
              <a:sym typeface="Fira Sans"/>
            </a:endParaRPr>
          </a:p>
        </p:txBody>
      </p:sp>
      <p:pic>
        <p:nvPicPr>
          <p:cNvPr id="121" name="Google Shape;121;p4"/>
          <p:cNvPicPr preferRelativeResize="0"/>
          <p:nvPr/>
        </p:nvPicPr>
        <p:blipFill>
          <a:blip r:embed="rId7">
            <a:alphaModFix/>
          </a:blip>
          <a:stretch>
            <a:fillRect/>
          </a:stretch>
        </p:blipFill>
        <p:spPr>
          <a:xfrm>
            <a:off x="9092525" y="1388400"/>
            <a:ext cx="1667600" cy="1602000"/>
          </a:xfrm>
          <a:prstGeom prst="rect">
            <a:avLst/>
          </a:prstGeom>
          <a:noFill/>
          <a:ln>
            <a:noFill/>
          </a:ln>
        </p:spPr>
      </p:pic>
      <p:sp>
        <p:nvSpPr>
          <p:cNvPr id="122" name="Google Shape;122;p4"/>
          <p:cNvSpPr/>
          <p:nvPr/>
        </p:nvSpPr>
        <p:spPr>
          <a:xfrm rot="2700000">
            <a:off x="9236428" y="3850768"/>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rot="2700000">
            <a:off x="10544132" y="4840124"/>
            <a:ext cx="355109" cy="149425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p:nvPr/>
        </p:nvSpPr>
        <p:spPr>
          <a:xfrm>
            <a:off x="8420975" y="5612250"/>
            <a:ext cx="3076800" cy="769500"/>
          </a:xfrm>
          <a:prstGeom prst="roundRect">
            <a:avLst>
              <a:gd fmla="val 19231" name="adj"/>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300">
                <a:solidFill>
                  <a:schemeClr val="lt1"/>
                </a:solidFill>
                <a:latin typeface="Fira Sans"/>
                <a:ea typeface="Fira Sans"/>
                <a:cs typeface="Fira Sans"/>
                <a:sym typeface="Fira Sans"/>
              </a:rPr>
              <a:t>Shradha Tiwari</a:t>
            </a:r>
            <a:endParaRPr sz="2300">
              <a:solidFill>
                <a:schemeClr val="lt1"/>
              </a:solidFill>
              <a:latin typeface="Fira Sans"/>
              <a:ea typeface="Fira Sans"/>
              <a:cs typeface="Fira Sans"/>
              <a:sym typeface="Fira Sans"/>
            </a:endParaRPr>
          </a:p>
        </p:txBody>
      </p:sp>
      <p:pic>
        <p:nvPicPr>
          <p:cNvPr id="125" name="Google Shape;125;p4"/>
          <p:cNvPicPr preferRelativeResize="0"/>
          <p:nvPr/>
        </p:nvPicPr>
        <p:blipFill rotWithShape="1">
          <a:blip r:embed="rId8">
            <a:alphaModFix/>
          </a:blip>
          <a:srcRect b="0" l="16825" r="16825" t="0"/>
          <a:stretch/>
        </p:blipFill>
        <p:spPr>
          <a:xfrm>
            <a:off x="9160025" y="4243150"/>
            <a:ext cx="1598700" cy="1602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p:nvPr/>
        </p:nvSpPr>
        <p:spPr>
          <a:xfrm>
            <a:off x="0" y="-324873"/>
            <a:ext cx="4372860" cy="7508753"/>
          </a:xfrm>
          <a:custGeom>
            <a:rect b="b" l="l" r="r" t="t"/>
            <a:pathLst>
              <a:path extrusionOk="0" h="7508753" w="4372860">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
          <p:cNvSpPr txBox="1"/>
          <p:nvPr/>
        </p:nvSpPr>
        <p:spPr>
          <a:xfrm>
            <a:off x="624664" y="2942769"/>
            <a:ext cx="270138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800">
                <a:solidFill>
                  <a:schemeClr val="lt1"/>
                </a:solidFill>
                <a:latin typeface="Fira Sans Medium"/>
                <a:ea typeface="Fira Sans Medium"/>
                <a:cs typeface="Fira Sans Medium"/>
                <a:sym typeface="Fira Sans Medium"/>
              </a:rPr>
              <a:t>Contents</a:t>
            </a:r>
            <a:endParaRPr sz="4000">
              <a:solidFill>
                <a:schemeClr val="lt1"/>
              </a:solidFill>
              <a:latin typeface="Fira Sans Medium"/>
              <a:ea typeface="Fira Sans Medium"/>
              <a:cs typeface="Fira Sans Medium"/>
              <a:sym typeface="Fira Sans Medium"/>
            </a:endParaRPr>
          </a:p>
        </p:txBody>
      </p:sp>
      <p:sp>
        <p:nvSpPr>
          <p:cNvPr id="132" name="Google Shape;132;p2"/>
          <p:cNvSpPr txBox="1"/>
          <p:nvPr/>
        </p:nvSpPr>
        <p:spPr>
          <a:xfrm>
            <a:off x="6761452" y="678550"/>
            <a:ext cx="351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Business Overview</a:t>
            </a:r>
            <a:endParaRPr sz="1800">
              <a:solidFill>
                <a:schemeClr val="dk1"/>
              </a:solidFill>
              <a:latin typeface="Fira Sans Medium"/>
              <a:ea typeface="Fira Sans Medium"/>
              <a:cs typeface="Fira Sans Medium"/>
              <a:sym typeface="Fira Sans Medium"/>
            </a:endParaRPr>
          </a:p>
        </p:txBody>
      </p:sp>
      <p:sp>
        <p:nvSpPr>
          <p:cNvPr id="133" name="Google Shape;133;p2"/>
          <p:cNvSpPr txBox="1"/>
          <p:nvPr/>
        </p:nvSpPr>
        <p:spPr>
          <a:xfrm>
            <a:off x="6761446" y="1303376"/>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Product Overview</a:t>
            </a:r>
            <a:endParaRPr sz="1800">
              <a:solidFill>
                <a:schemeClr val="dk1"/>
              </a:solidFill>
              <a:latin typeface="Fira Sans Medium"/>
              <a:ea typeface="Fira Sans Medium"/>
              <a:cs typeface="Fira Sans Medium"/>
              <a:sym typeface="Fira Sans Medium"/>
            </a:endParaRPr>
          </a:p>
        </p:txBody>
      </p:sp>
      <p:sp>
        <p:nvSpPr>
          <p:cNvPr id="134" name="Google Shape;134;p2"/>
          <p:cNvSpPr txBox="1"/>
          <p:nvPr/>
        </p:nvSpPr>
        <p:spPr>
          <a:xfrm>
            <a:off x="6761446" y="1926595"/>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Target Market</a:t>
            </a:r>
            <a:endParaRPr sz="1800">
              <a:solidFill>
                <a:schemeClr val="dk1"/>
              </a:solidFill>
              <a:latin typeface="Fira Sans Medium"/>
              <a:ea typeface="Fira Sans Medium"/>
              <a:cs typeface="Fira Sans Medium"/>
              <a:sym typeface="Fira Sans Medium"/>
            </a:endParaRPr>
          </a:p>
        </p:txBody>
      </p:sp>
      <p:sp>
        <p:nvSpPr>
          <p:cNvPr id="135" name="Google Shape;135;p2"/>
          <p:cNvSpPr txBox="1"/>
          <p:nvPr/>
        </p:nvSpPr>
        <p:spPr>
          <a:xfrm>
            <a:off x="6761446" y="2579998"/>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Model Schema</a:t>
            </a:r>
            <a:endParaRPr sz="1800">
              <a:solidFill>
                <a:schemeClr val="dk1"/>
              </a:solidFill>
              <a:latin typeface="Fira Sans Medium"/>
              <a:ea typeface="Fira Sans Medium"/>
              <a:cs typeface="Fira Sans Medium"/>
              <a:sym typeface="Fira Sans Medium"/>
            </a:endParaRPr>
          </a:p>
        </p:txBody>
      </p:sp>
      <p:sp>
        <p:nvSpPr>
          <p:cNvPr id="136" name="Google Shape;136;p2"/>
          <p:cNvSpPr txBox="1"/>
          <p:nvPr/>
        </p:nvSpPr>
        <p:spPr>
          <a:xfrm>
            <a:off x="6761446" y="3222316"/>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AWS Services</a:t>
            </a:r>
            <a:endParaRPr sz="1800">
              <a:solidFill>
                <a:schemeClr val="dk1"/>
              </a:solidFill>
              <a:latin typeface="Fira Sans Medium"/>
              <a:ea typeface="Fira Sans Medium"/>
              <a:cs typeface="Fira Sans Medium"/>
              <a:sym typeface="Fira Sans Medium"/>
            </a:endParaRPr>
          </a:p>
        </p:txBody>
      </p:sp>
      <p:sp>
        <p:nvSpPr>
          <p:cNvPr id="137" name="Google Shape;137;p2"/>
          <p:cNvSpPr txBox="1"/>
          <p:nvPr/>
        </p:nvSpPr>
        <p:spPr>
          <a:xfrm>
            <a:off x="6761446" y="3852995"/>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SWOT</a:t>
            </a:r>
            <a:endParaRPr sz="1800">
              <a:solidFill>
                <a:schemeClr val="dk1"/>
              </a:solidFill>
              <a:latin typeface="Fira Sans Medium"/>
              <a:ea typeface="Fira Sans Medium"/>
              <a:cs typeface="Fira Sans Medium"/>
              <a:sym typeface="Fira Sans Medium"/>
            </a:endParaRPr>
          </a:p>
        </p:txBody>
      </p:sp>
      <p:grpSp>
        <p:nvGrpSpPr>
          <p:cNvPr id="138" name="Google Shape;138;p2"/>
          <p:cNvGrpSpPr/>
          <p:nvPr/>
        </p:nvGrpSpPr>
        <p:grpSpPr>
          <a:xfrm>
            <a:off x="6083564" y="815056"/>
            <a:ext cx="158344" cy="5242322"/>
            <a:chOff x="5198868" y="938018"/>
            <a:chExt cx="158344" cy="5242322"/>
          </a:xfrm>
        </p:grpSpPr>
        <p:cxnSp>
          <p:nvCxnSpPr>
            <p:cNvPr id="139" name="Google Shape;139;p2"/>
            <p:cNvCxnSpPr/>
            <p:nvPr/>
          </p:nvCxnSpPr>
          <p:spPr>
            <a:xfrm>
              <a:off x="5276849" y="1016000"/>
              <a:ext cx="0" cy="5051425"/>
            </a:xfrm>
            <a:prstGeom prst="straightConnector1">
              <a:avLst/>
            </a:prstGeom>
            <a:noFill/>
            <a:ln cap="rnd" cmpd="sng" w="38100">
              <a:solidFill>
                <a:srgbClr val="595959">
                  <a:alpha val="80000"/>
                </a:srgbClr>
              </a:solidFill>
              <a:prstDash val="dot"/>
              <a:miter lim="800000"/>
              <a:headEnd len="sm" w="sm" type="none"/>
              <a:tailEnd len="sm" w="sm" type="none"/>
            </a:ln>
          </p:spPr>
        </p:cxnSp>
        <p:sp>
          <p:nvSpPr>
            <p:cNvPr id="140" name="Google Shape;140;p2"/>
            <p:cNvSpPr/>
            <p:nvPr/>
          </p:nvSpPr>
          <p:spPr>
            <a:xfrm>
              <a:off x="5198868" y="938018"/>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2"/>
            <p:cNvSpPr/>
            <p:nvPr/>
          </p:nvSpPr>
          <p:spPr>
            <a:xfrm>
              <a:off x="5198868" y="1564585"/>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2"/>
            <p:cNvSpPr/>
            <p:nvPr/>
          </p:nvSpPr>
          <p:spPr>
            <a:xfrm>
              <a:off x="5198868" y="2191152"/>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2"/>
            <p:cNvSpPr/>
            <p:nvPr/>
          </p:nvSpPr>
          <p:spPr>
            <a:xfrm>
              <a:off x="5198868" y="2846291"/>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
            <p:cNvSpPr/>
            <p:nvPr/>
          </p:nvSpPr>
          <p:spPr>
            <a:xfrm>
              <a:off x="5198868" y="3480003"/>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
            <p:cNvSpPr/>
            <p:nvPr/>
          </p:nvSpPr>
          <p:spPr>
            <a:xfrm>
              <a:off x="5198868" y="4113718"/>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
            <p:cNvSpPr/>
            <p:nvPr/>
          </p:nvSpPr>
          <p:spPr>
            <a:xfrm>
              <a:off x="5198868" y="4749810"/>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
            <p:cNvSpPr/>
            <p:nvPr/>
          </p:nvSpPr>
          <p:spPr>
            <a:xfrm>
              <a:off x="5198868" y="5385903"/>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
            <p:cNvSpPr/>
            <p:nvPr/>
          </p:nvSpPr>
          <p:spPr>
            <a:xfrm>
              <a:off x="5201249" y="6024377"/>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 name="Google Shape;149;p2"/>
          <p:cNvSpPr txBox="1"/>
          <p:nvPr/>
        </p:nvSpPr>
        <p:spPr>
          <a:xfrm>
            <a:off x="6761446" y="4488261"/>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Revenue and Cost</a:t>
            </a:r>
            <a:endParaRPr sz="1800">
              <a:solidFill>
                <a:schemeClr val="dk1"/>
              </a:solidFill>
              <a:latin typeface="Fira Sans Medium"/>
              <a:ea typeface="Fira Sans Medium"/>
              <a:cs typeface="Fira Sans Medium"/>
              <a:sym typeface="Fira Sans Medium"/>
            </a:endParaRPr>
          </a:p>
        </p:txBody>
      </p:sp>
      <p:sp>
        <p:nvSpPr>
          <p:cNvPr id="150" name="Google Shape;150;p2"/>
          <p:cNvSpPr txBox="1"/>
          <p:nvPr/>
        </p:nvSpPr>
        <p:spPr>
          <a:xfrm>
            <a:off x="6761446" y="5123527"/>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Analytics Applications</a:t>
            </a:r>
            <a:endParaRPr sz="1800">
              <a:solidFill>
                <a:schemeClr val="dk1"/>
              </a:solidFill>
              <a:latin typeface="Fira Sans Medium"/>
              <a:ea typeface="Fira Sans Medium"/>
              <a:cs typeface="Fira Sans Medium"/>
              <a:sym typeface="Fira Sans Medium"/>
            </a:endParaRPr>
          </a:p>
        </p:txBody>
      </p:sp>
      <p:sp>
        <p:nvSpPr>
          <p:cNvPr id="151" name="Google Shape;151;p2"/>
          <p:cNvSpPr/>
          <p:nvPr/>
        </p:nvSpPr>
        <p:spPr>
          <a:xfrm rot="-9217753">
            <a:off x="11217169" y="4896190"/>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
          <p:cNvSpPr/>
          <p:nvPr/>
        </p:nvSpPr>
        <p:spPr>
          <a:xfrm flipH="1" rot="3308474">
            <a:off x="11102532" y="5638359"/>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2"/>
          <p:cNvSpPr txBox="1"/>
          <p:nvPr/>
        </p:nvSpPr>
        <p:spPr>
          <a:xfrm>
            <a:off x="5008057" y="678538"/>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01</a:t>
            </a:r>
            <a:endParaRPr sz="1800">
              <a:solidFill>
                <a:schemeClr val="dk1"/>
              </a:solidFill>
              <a:latin typeface="Fira Sans Medium"/>
              <a:ea typeface="Fira Sans Medium"/>
              <a:cs typeface="Fira Sans Medium"/>
              <a:sym typeface="Fira Sans Medium"/>
            </a:endParaRPr>
          </a:p>
        </p:txBody>
      </p:sp>
      <p:sp>
        <p:nvSpPr>
          <p:cNvPr id="154" name="Google Shape;154;p2"/>
          <p:cNvSpPr txBox="1"/>
          <p:nvPr/>
        </p:nvSpPr>
        <p:spPr>
          <a:xfrm>
            <a:off x="5008057" y="1303376"/>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02</a:t>
            </a:r>
            <a:endParaRPr sz="1800">
              <a:solidFill>
                <a:schemeClr val="dk1"/>
              </a:solidFill>
              <a:latin typeface="Fira Sans Medium"/>
              <a:ea typeface="Fira Sans Medium"/>
              <a:cs typeface="Fira Sans Medium"/>
              <a:sym typeface="Fira Sans Medium"/>
            </a:endParaRPr>
          </a:p>
        </p:txBody>
      </p:sp>
      <p:sp>
        <p:nvSpPr>
          <p:cNvPr id="155" name="Google Shape;155;p2"/>
          <p:cNvSpPr txBox="1"/>
          <p:nvPr/>
        </p:nvSpPr>
        <p:spPr>
          <a:xfrm>
            <a:off x="5008057" y="1926595"/>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03</a:t>
            </a:r>
            <a:endParaRPr sz="1800">
              <a:solidFill>
                <a:schemeClr val="dk1"/>
              </a:solidFill>
              <a:latin typeface="Fira Sans Medium"/>
              <a:ea typeface="Fira Sans Medium"/>
              <a:cs typeface="Fira Sans Medium"/>
              <a:sym typeface="Fira Sans Medium"/>
            </a:endParaRPr>
          </a:p>
        </p:txBody>
      </p:sp>
      <p:sp>
        <p:nvSpPr>
          <p:cNvPr id="156" name="Google Shape;156;p2"/>
          <p:cNvSpPr txBox="1"/>
          <p:nvPr/>
        </p:nvSpPr>
        <p:spPr>
          <a:xfrm>
            <a:off x="5008057" y="2579998"/>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04</a:t>
            </a:r>
            <a:endParaRPr sz="1800">
              <a:solidFill>
                <a:schemeClr val="dk1"/>
              </a:solidFill>
              <a:latin typeface="Fira Sans Medium"/>
              <a:ea typeface="Fira Sans Medium"/>
              <a:cs typeface="Fira Sans Medium"/>
              <a:sym typeface="Fira Sans Medium"/>
            </a:endParaRPr>
          </a:p>
        </p:txBody>
      </p:sp>
      <p:sp>
        <p:nvSpPr>
          <p:cNvPr id="157" name="Google Shape;157;p2"/>
          <p:cNvSpPr txBox="1"/>
          <p:nvPr/>
        </p:nvSpPr>
        <p:spPr>
          <a:xfrm>
            <a:off x="5008057" y="3222316"/>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05</a:t>
            </a:r>
            <a:endParaRPr sz="1800">
              <a:solidFill>
                <a:schemeClr val="dk1"/>
              </a:solidFill>
              <a:latin typeface="Fira Sans Medium"/>
              <a:ea typeface="Fira Sans Medium"/>
              <a:cs typeface="Fira Sans Medium"/>
              <a:sym typeface="Fira Sans Medium"/>
            </a:endParaRPr>
          </a:p>
        </p:txBody>
      </p:sp>
      <p:sp>
        <p:nvSpPr>
          <p:cNvPr id="158" name="Google Shape;158;p2"/>
          <p:cNvSpPr txBox="1"/>
          <p:nvPr/>
        </p:nvSpPr>
        <p:spPr>
          <a:xfrm>
            <a:off x="5008057" y="3852995"/>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06</a:t>
            </a:r>
            <a:endParaRPr sz="1800">
              <a:solidFill>
                <a:schemeClr val="dk1"/>
              </a:solidFill>
              <a:latin typeface="Fira Sans Medium"/>
              <a:ea typeface="Fira Sans Medium"/>
              <a:cs typeface="Fira Sans Medium"/>
              <a:sym typeface="Fira Sans Medium"/>
            </a:endParaRPr>
          </a:p>
        </p:txBody>
      </p:sp>
      <p:sp>
        <p:nvSpPr>
          <p:cNvPr id="159" name="Google Shape;159;p2"/>
          <p:cNvSpPr txBox="1"/>
          <p:nvPr/>
        </p:nvSpPr>
        <p:spPr>
          <a:xfrm>
            <a:off x="5008057" y="4488261"/>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07</a:t>
            </a:r>
            <a:endParaRPr sz="1800">
              <a:solidFill>
                <a:schemeClr val="dk1"/>
              </a:solidFill>
              <a:latin typeface="Fira Sans Medium"/>
              <a:ea typeface="Fira Sans Medium"/>
              <a:cs typeface="Fira Sans Medium"/>
              <a:sym typeface="Fira Sans Medium"/>
            </a:endParaRPr>
          </a:p>
        </p:txBody>
      </p:sp>
      <p:sp>
        <p:nvSpPr>
          <p:cNvPr id="160" name="Google Shape;160;p2"/>
          <p:cNvSpPr txBox="1"/>
          <p:nvPr/>
        </p:nvSpPr>
        <p:spPr>
          <a:xfrm>
            <a:off x="5008057" y="5123527"/>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08</a:t>
            </a:r>
            <a:endParaRPr sz="1800">
              <a:solidFill>
                <a:schemeClr val="dk1"/>
              </a:solidFill>
              <a:latin typeface="Fira Sans Medium"/>
              <a:ea typeface="Fira Sans Medium"/>
              <a:cs typeface="Fira Sans Medium"/>
              <a:sym typeface="Fira Sans Medium"/>
            </a:endParaRPr>
          </a:p>
        </p:txBody>
      </p:sp>
      <p:sp>
        <p:nvSpPr>
          <p:cNvPr id="161" name="Google Shape;161;p2"/>
          <p:cNvSpPr txBox="1"/>
          <p:nvPr/>
        </p:nvSpPr>
        <p:spPr>
          <a:xfrm>
            <a:off x="5008057" y="5763608"/>
            <a:ext cx="739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IN" sz="1600">
                <a:solidFill>
                  <a:schemeClr val="dk1"/>
                </a:solidFill>
                <a:latin typeface="Fira Sans Medium"/>
                <a:ea typeface="Fira Sans Medium"/>
                <a:cs typeface="Fira Sans Medium"/>
                <a:sym typeface="Fira Sans Medium"/>
              </a:rPr>
              <a:t>09</a:t>
            </a:r>
            <a:endParaRPr sz="1800">
              <a:solidFill>
                <a:schemeClr val="dk1"/>
              </a:solidFill>
              <a:latin typeface="Fira Sans Medium"/>
              <a:ea typeface="Fira Sans Medium"/>
              <a:cs typeface="Fira Sans Medium"/>
              <a:sym typeface="Fira Sans Medium"/>
            </a:endParaRPr>
          </a:p>
        </p:txBody>
      </p:sp>
      <p:sp>
        <p:nvSpPr>
          <p:cNvPr id="162" name="Google Shape;162;p2"/>
          <p:cNvSpPr txBox="1"/>
          <p:nvPr/>
        </p:nvSpPr>
        <p:spPr>
          <a:xfrm>
            <a:off x="6601163" y="5717400"/>
            <a:ext cx="3009000" cy="431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Font typeface="Arial"/>
              <a:buNone/>
            </a:pPr>
            <a:r>
              <a:rPr lang="en-IN" sz="1600">
                <a:solidFill>
                  <a:schemeClr val="dk1"/>
                </a:solidFill>
                <a:latin typeface="Fira Sans Medium"/>
                <a:ea typeface="Fira Sans Medium"/>
                <a:cs typeface="Fira Sans Medium"/>
                <a:sym typeface="Fira Sans Medium"/>
              </a:rPr>
              <a:t>Conclusion and Improvements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Graphical user interface, website&#10;&#10;Description automatically generated" id="167" name="Google Shape;167;p11"/>
          <p:cNvPicPr preferRelativeResize="0"/>
          <p:nvPr>
            <p:ph idx="2" type="pic"/>
          </p:nvPr>
        </p:nvPicPr>
        <p:blipFill rotWithShape="1">
          <a:blip r:embed="rId3">
            <a:alphaModFix/>
          </a:blip>
          <a:srcRect b="0" l="3365" r="3364" t="0"/>
          <a:stretch/>
        </p:blipFill>
        <p:spPr>
          <a:xfrm>
            <a:off x="818205" y="2112209"/>
            <a:ext cx="4254941" cy="3007005"/>
          </a:xfrm>
          <a:prstGeom prst="rect">
            <a:avLst/>
          </a:prstGeom>
          <a:noFill/>
          <a:ln>
            <a:noFill/>
          </a:ln>
        </p:spPr>
      </p:pic>
      <p:sp>
        <p:nvSpPr>
          <p:cNvPr id="168" name="Google Shape;168;p11"/>
          <p:cNvSpPr txBox="1"/>
          <p:nvPr/>
        </p:nvSpPr>
        <p:spPr>
          <a:xfrm>
            <a:off x="571909" y="275950"/>
            <a:ext cx="56085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Fira Sans Medium"/>
                <a:ea typeface="Fira Sans Medium"/>
                <a:cs typeface="Fira Sans Medium"/>
                <a:sym typeface="Fira Sans Medium"/>
              </a:rPr>
              <a:t>Business-Overview</a:t>
            </a:r>
            <a:endParaRPr sz="3600">
              <a:solidFill>
                <a:schemeClr val="dk1"/>
              </a:solidFill>
              <a:latin typeface="Fira Sans Medium"/>
              <a:ea typeface="Fira Sans Medium"/>
              <a:cs typeface="Fira Sans Medium"/>
              <a:sym typeface="Fira Sans Medium"/>
            </a:endParaRPr>
          </a:p>
        </p:txBody>
      </p:sp>
      <p:sp>
        <p:nvSpPr>
          <p:cNvPr id="169" name="Google Shape;169;p11"/>
          <p:cNvSpPr txBox="1"/>
          <p:nvPr/>
        </p:nvSpPr>
        <p:spPr>
          <a:xfrm>
            <a:off x="6274600" y="1630150"/>
            <a:ext cx="5400600" cy="39711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Retail analysis is the process of gathering data from different sources that impact a certain store in sales.</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This data can be used to predict changes in the client behavior and online purchasing habits. </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Retail analytics encompasses the whole customer journey, from discovery to acquisition, conversion, retention, and support.</a:t>
            </a:r>
            <a:endParaRPr sz="1800">
              <a:solidFill>
                <a:srgbClr val="3A3838"/>
              </a:solidFill>
              <a:latin typeface="Roboto"/>
              <a:ea typeface="Roboto"/>
              <a:cs typeface="Roboto"/>
              <a:sym typeface="Roboto"/>
            </a:endParaRPr>
          </a:p>
        </p:txBody>
      </p:sp>
      <p:grpSp>
        <p:nvGrpSpPr>
          <p:cNvPr id="170" name="Google Shape;170;p11"/>
          <p:cNvGrpSpPr/>
          <p:nvPr/>
        </p:nvGrpSpPr>
        <p:grpSpPr>
          <a:xfrm rot="4439350">
            <a:off x="10305772" y="-935083"/>
            <a:ext cx="2753686" cy="2897112"/>
            <a:chOff x="-843530" y="-1196459"/>
            <a:chExt cx="2753686" cy="2897112"/>
          </a:xfrm>
        </p:grpSpPr>
        <p:sp>
          <p:nvSpPr>
            <p:cNvPr id="171" name="Google Shape;171;p11"/>
            <p:cNvSpPr/>
            <p:nvPr/>
          </p:nvSpPr>
          <p:spPr>
            <a:xfrm rot="2476041">
              <a:off x="-269976" y="-648288"/>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1"/>
            <p:cNvSpPr/>
            <p:nvPr/>
          </p:nvSpPr>
          <p:spPr>
            <a:xfrm flipH="1" rot="-6597732">
              <a:off x="31601" y="-1336044"/>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11"/>
          <p:cNvSpPr/>
          <p:nvPr/>
        </p:nvSpPr>
        <p:spPr>
          <a:xfrm rot="6175423">
            <a:off x="10443342" y="4582071"/>
            <a:ext cx="2469060" cy="359935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1"/>
          <p:cNvSpPr/>
          <p:nvPr/>
        </p:nvSpPr>
        <p:spPr>
          <a:xfrm>
            <a:off x="10250002" y="139291"/>
            <a:ext cx="775163" cy="720875"/>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5" name="Google Shape;175;p11"/>
          <p:cNvPicPr preferRelativeResize="0"/>
          <p:nvPr/>
        </p:nvPicPr>
        <p:blipFill>
          <a:blip r:embed="rId4">
            <a:alphaModFix/>
          </a:blip>
          <a:stretch>
            <a:fillRect/>
          </a:stretch>
        </p:blipFill>
        <p:spPr>
          <a:xfrm>
            <a:off x="179650" y="1398850"/>
            <a:ext cx="6000750" cy="414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a4c6c8f56b_0_26"/>
          <p:cNvSpPr txBox="1"/>
          <p:nvPr/>
        </p:nvSpPr>
        <p:spPr>
          <a:xfrm>
            <a:off x="952925" y="275950"/>
            <a:ext cx="8368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chemeClr val="dk1"/>
                </a:solidFill>
                <a:latin typeface="Fira Sans Medium"/>
                <a:ea typeface="Fira Sans Medium"/>
                <a:cs typeface="Fira Sans Medium"/>
                <a:sym typeface="Fira Sans Medium"/>
              </a:rPr>
              <a:t>Business Problems</a:t>
            </a:r>
            <a:endParaRPr sz="3600">
              <a:solidFill>
                <a:schemeClr val="dk1"/>
              </a:solidFill>
              <a:latin typeface="Fira Sans Medium"/>
              <a:ea typeface="Fira Sans Medium"/>
              <a:cs typeface="Fira Sans Medium"/>
              <a:sym typeface="Fira Sans Medium"/>
            </a:endParaRPr>
          </a:p>
        </p:txBody>
      </p:sp>
      <p:sp>
        <p:nvSpPr>
          <p:cNvPr id="181" name="Google Shape;181;g1a4c6c8f56b_0_26"/>
          <p:cNvSpPr txBox="1"/>
          <p:nvPr/>
        </p:nvSpPr>
        <p:spPr>
          <a:xfrm>
            <a:off x="2963050" y="1432325"/>
            <a:ext cx="5400600" cy="4691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Data comes from several batch and streaming sources.</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The incoming data </a:t>
            </a:r>
            <a:r>
              <a:rPr lang="en-IN" sz="1800">
                <a:solidFill>
                  <a:srgbClr val="3A3838"/>
                </a:solidFill>
                <a:latin typeface="Roboto"/>
                <a:ea typeface="Roboto"/>
                <a:cs typeface="Roboto"/>
                <a:sym typeface="Roboto"/>
              </a:rPr>
              <a:t> is massive and makes it hard to store.</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Traditional system can fail to compute and deliver in real time speeds.</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1800">
              <a:solidFill>
                <a:srgbClr val="3A3838"/>
              </a:solidFill>
              <a:latin typeface="Roboto"/>
              <a:ea typeface="Roboto"/>
              <a:cs typeface="Roboto"/>
              <a:sym typeface="Roboto"/>
            </a:endParaRPr>
          </a:p>
          <a:p>
            <a:pPr indent="-342900" lvl="0" marL="457200" marR="0" rtl="0" algn="l">
              <a:lnSpc>
                <a:spcPct val="130000"/>
              </a:lnSpc>
              <a:spcBef>
                <a:spcPts val="0"/>
              </a:spcBef>
              <a:spcAft>
                <a:spcPts val="0"/>
              </a:spcAft>
              <a:buClr>
                <a:srgbClr val="3A3838"/>
              </a:buClr>
              <a:buSzPts val="1800"/>
              <a:buFont typeface="Roboto"/>
              <a:buChar char="●"/>
            </a:pPr>
            <a:r>
              <a:rPr lang="en-IN" sz="1800">
                <a:solidFill>
                  <a:srgbClr val="3A3838"/>
                </a:solidFill>
                <a:latin typeface="Roboto"/>
                <a:ea typeface="Roboto"/>
                <a:cs typeface="Roboto"/>
                <a:sym typeface="Roboto"/>
              </a:rPr>
              <a:t>Customer data needs to be secure and safe from manipulations.</a:t>
            </a:r>
            <a:endParaRPr sz="1800">
              <a:solidFill>
                <a:srgbClr val="3A3838"/>
              </a:solidFill>
              <a:latin typeface="Roboto"/>
              <a:ea typeface="Roboto"/>
              <a:cs typeface="Roboto"/>
              <a:sym typeface="Roboto"/>
            </a:endParaRPr>
          </a:p>
        </p:txBody>
      </p:sp>
      <p:grpSp>
        <p:nvGrpSpPr>
          <p:cNvPr id="182" name="Google Shape;182;g1a4c6c8f56b_0_26"/>
          <p:cNvGrpSpPr/>
          <p:nvPr/>
        </p:nvGrpSpPr>
        <p:grpSpPr>
          <a:xfrm rot="4439404">
            <a:off x="10304617" y="-935381"/>
            <a:ext cx="2755625" cy="2896196"/>
            <a:chOff x="-845286" y="-1196058"/>
            <a:chExt cx="2755665" cy="2896238"/>
          </a:xfrm>
        </p:grpSpPr>
        <p:sp>
          <p:nvSpPr>
            <p:cNvPr id="183" name="Google Shape;183;g1a4c6c8f56b_0_26"/>
            <p:cNvSpPr/>
            <p:nvPr/>
          </p:nvSpPr>
          <p:spPr>
            <a:xfrm rot="2473360">
              <a:off x="-270416" y="-649434"/>
              <a:ext cx="1250997" cy="221239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g1a4c6c8f56b_0_26"/>
            <p:cNvSpPr/>
            <p:nvPr/>
          </p:nvSpPr>
          <p:spPr>
            <a:xfrm flipH="1" rot="-6594984">
              <a:off x="31803" y="-1336264"/>
              <a:ext cx="1251756" cy="2211593"/>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5" name="Google Shape;185;g1a4c6c8f56b_0_26"/>
          <p:cNvSpPr/>
          <p:nvPr/>
        </p:nvSpPr>
        <p:spPr>
          <a:xfrm rot="6171338">
            <a:off x="10447606" y="4579637"/>
            <a:ext cx="2466706" cy="3597728"/>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g1a4c6c8f56b_0_26"/>
          <p:cNvSpPr/>
          <p:nvPr/>
        </p:nvSpPr>
        <p:spPr>
          <a:xfrm>
            <a:off x="10250002" y="13929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 name="Google Shape;187;g1a4c6c8f56b_0_26"/>
          <p:cNvPicPr preferRelativeResize="0"/>
          <p:nvPr/>
        </p:nvPicPr>
        <p:blipFill>
          <a:blip r:embed="rId3">
            <a:alphaModFix/>
          </a:blip>
          <a:stretch>
            <a:fillRect/>
          </a:stretch>
        </p:blipFill>
        <p:spPr>
          <a:xfrm rot="-991811">
            <a:off x="8634307" y="1657550"/>
            <a:ext cx="1264975" cy="1264975"/>
          </a:xfrm>
          <a:prstGeom prst="rect">
            <a:avLst/>
          </a:prstGeom>
          <a:noFill/>
          <a:ln>
            <a:noFill/>
          </a:ln>
        </p:spPr>
      </p:pic>
      <p:pic>
        <p:nvPicPr>
          <p:cNvPr id="188" name="Google Shape;188;g1a4c6c8f56b_0_26"/>
          <p:cNvPicPr preferRelativeResize="0"/>
          <p:nvPr/>
        </p:nvPicPr>
        <p:blipFill>
          <a:blip r:embed="rId3">
            <a:alphaModFix/>
          </a:blip>
          <a:stretch>
            <a:fillRect/>
          </a:stretch>
        </p:blipFill>
        <p:spPr>
          <a:xfrm rot="-1309121">
            <a:off x="8731177" y="4285697"/>
            <a:ext cx="2333115" cy="2333129"/>
          </a:xfrm>
          <a:prstGeom prst="rect">
            <a:avLst/>
          </a:prstGeom>
          <a:noFill/>
          <a:ln>
            <a:noFill/>
          </a:ln>
        </p:spPr>
      </p:pic>
      <p:pic>
        <p:nvPicPr>
          <p:cNvPr id="189" name="Google Shape;189;g1a4c6c8f56b_0_26"/>
          <p:cNvPicPr preferRelativeResize="0"/>
          <p:nvPr/>
        </p:nvPicPr>
        <p:blipFill>
          <a:blip r:embed="rId3">
            <a:alphaModFix/>
          </a:blip>
          <a:stretch>
            <a:fillRect/>
          </a:stretch>
        </p:blipFill>
        <p:spPr>
          <a:xfrm>
            <a:off x="9910500" y="3076350"/>
            <a:ext cx="2195000" cy="2195000"/>
          </a:xfrm>
          <a:prstGeom prst="rect">
            <a:avLst/>
          </a:prstGeom>
          <a:noFill/>
          <a:ln>
            <a:noFill/>
          </a:ln>
        </p:spPr>
      </p:pic>
      <p:pic>
        <p:nvPicPr>
          <p:cNvPr id="190" name="Google Shape;190;g1a4c6c8f56b_0_26"/>
          <p:cNvPicPr preferRelativeResize="0"/>
          <p:nvPr/>
        </p:nvPicPr>
        <p:blipFill>
          <a:blip r:embed="rId3">
            <a:alphaModFix/>
          </a:blip>
          <a:stretch>
            <a:fillRect/>
          </a:stretch>
        </p:blipFill>
        <p:spPr>
          <a:xfrm rot="2327690">
            <a:off x="8045610" y="2870999"/>
            <a:ext cx="1979600" cy="1979600"/>
          </a:xfrm>
          <a:prstGeom prst="rect">
            <a:avLst/>
          </a:prstGeom>
          <a:noFill/>
          <a:ln>
            <a:noFill/>
          </a:ln>
        </p:spPr>
      </p:pic>
      <p:pic>
        <p:nvPicPr>
          <p:cNvPr id="191" name="Google Shape;191;g1a4c6c8f56b_0_26"/>
          <p:cNvPicPr preferRelativeResize="0"/>
          <p:nvPr/>
        </p:nvPicPr>
        <p:blipFill>
          <a:blip r:embed="rId3">
            <a:alphaModFix/>
          </a:blip>
          <a:stretch>
            <a:fillRect/>
          </a:stretch>
        </p:blipFill>
        <p:spPr>
          <a:xfrm rot="480290">
            <a:off x="9042163" y="1018637"/>
            <a:ext cx="2426975" cy="2426975"/>
          </a:xfrm>
          <a:prstGeom prst="rect">
            <a:avLst/>
          </a:prstGeom>
          <a:noFill/>
          <a:ln>
            <a:noFill/>
          </a:ln>
        </p:spPr>
      </p:pic>
      <p:pic>
        <p:nvPicPr>
          <p:cNvPr id="192" name="Google Shape;192;g1a4c6c8f56b_0_26"/>
          <p:cNvPicPr preferRelativeResize="0"/>
          <p:nvPr/>
        </p:nvPicPr>
        <p:blipFill>
          <a:blip r:embed="rId4">
            <a:alphaModFix/>
          </a:blip>
          <a:stretch>
            <a:fillRect/>
          </a:stretch>
        </p:blipFill>
        <p:spPr>
          <a:xfrm flipH="1">
            <a:off x="1995474" y="2745263"/>
            <a:ext cx="446225" cy="647250"/>
          </a:xfrm>
          <a:prstGeom prst="rect">
            <a:avLst/>
          </a:prstGeom>
          <a:noFill/>
          <a:ln>
            <a:noFill/>
          </a:ln>
        </p:spPr>
      </p:pic>
      <p:pic>
        <p:nvPicPr>
          <p:cNvPr id="193" name="Google Shape;193;g1a4c6c8f56b_0_26"/>
          <p:cNvPicPr preferRelativeResize="0"/>
          <p:nvPr/>
        </p:nvPicPr>
        <p:blipFill>
          <a:blip r:embed="rId5">
            <a:alphaModFix/>
          </a:blip>
          <a:stretch>
            <a:fillRect/>
          </a:stretch>
        </p:blipFill>
        <p:spPr>
          <a:xfrm>
            <a:off x="1941675" y="1331975"/>
            <a:ext cx="776576" cy="776556"/>
          </a:xfrm>
          <a:prstGeom prst="rect">
            <a:avLst/>
          </a:prstGeom>
          <a:noFill/>
          <a:ln>
            <a:noFill/>
          </a:ln>
        </p:spPr>
      </p:pic>
      <p:pic>
        <p:nvPicPr>
          <p:cNvPr id="194" name="Google Shape;194;g1a4c6c8f56b_0_26"/>
          <p:cNvPicPr preferRelativeResize="0"/>
          <p:nvPr/>
        </p:nvPicPr>
        <p:blipFill>
          <a:blip r:embed="rId6">
            <a:alphaModFix/>
          </a:blip>
          <a:stretch>
            <a:fillRect/>
          </a:stretch>
        </p:blipFill>
        <p:spPr>
          <a:xfrm>
            <a:off x="1970508" y="5271350"/>
            <a:ext cx="718925" cy="718925"/>
          </a:xfrm>
          <a:prstGeom prst="rect">
            <a:avLst/>
          </a:prstGeom>
          <a:noFill/>
          <a:ln>
            <a:noFill/>
          </a:ln>
        </p:spPr>
      </p:pic>
      <p:pic>
        <p:nvPicPr>
          <p:cNvPr id="195" name="Google Shape;195;g1a4c6c8f56b_0_26"/>
          <p:cNvPicPr preferRelativeResize="0"/>
          <p:nvPr/>
        </p:nvPicPr>
        <p:blipFill>
          <a:blip r:embed="rId7">
            <a:alphaModFix/>
          </a:blip>
          <a:stretch>
            <a:fillRect/>
          </a:stretch>
        </p:blipFill>
        <p:spPr>
          <a:xfrm>
            <a:off x="1941675" y="3935675"/>
            <a:ext cx="718925" cy="718925"/>
          </a:xfrm>
          <a:prstGeom prst="rect">
            <a:avLst/>
          </a:prstGeom>
          <a:noFill/>
          <a:ln>
            <a:noFill/>
          </a:ln>
        </p:spPr>
      </p:pic>
      <p:sp>
        <p:nvSpPr>
          <p:cNvPr id="196" name="Google Shape;196;g1a4c6c8f56b_0_26"/>
          <p:cNvSpPr txBox="1"/>
          <p:nvPr/>
        </p:nvSpPr>
        <p:spPr>
          <a:xfrm>
            <a:off x="1811688" y="2016575"/>
            <a:ext cx="97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VARIETY</a:t>
            </a:r>
            <a:endParaRPr b="1" sz="1800">
              <a:latin typeface="Calibri"/>
              <a:ea typeface="Calibri"/>
              <a:cs typeface="Calibri"/>
              <a:sym typeface="Calibri"/>
            </a:endParaRPr>
          </a:p>
        </p:txBody>
      </p:sp>
      <p:sp>
        <p:nvSpPr>
          <p:cNvPr id="197" name="Google Shape;197;g1a4c6c8f56b_0_26"/>
          <p:cNvSpPr txBox="1"/>
          <p:nvPr/>
        </p:nvSpPr>
        <p:spPr>
          <a:xfrm>
            <a:off x="1811675" y="3392500"/>
            <a:ext cx="132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VOLUME</a:t>
            </a:r>
            <a:endParaRPr b="1" sz="1800">
              <a:latin typeface="Calibri"/>
              <a:ea typeface="Calibri"/>
              <a:cs typeface="Calibri"/>
              <a:sym typeface="Calibri"/>
            </a:endParaRPr>
          </a:p>
        </p:txBody>
      </p:sp>
      <p:sp>
        <p:nvSpPr>
          <p:cNvPr id="198" name="Google Shape;198;g1a4c6c8f56b_0_26"/>
          <p:cNvSpPr txBox="1"/>
          <p:nvPr/>
        </p:nvSpPr>
        <p:spPr>
          <a:xfrm>
            <a:off x="1840500" y="5920050"/>
            <a:ext cx="141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VERACITY</a:t>
            </a:r>
            <a:endParaRPr b="1" sz="1800">
              <a:latin typeface="Calibri"/>
              <a:ea typeface="Calibri"/>
              <a:cs typeface="Calibri"/>
              <a:sym typeface="Calibri"/>
            </a:endParaRPr>
          </a:p>
        </p:txBody>
      </p:sp>
      <p:sp>
        <p:nvSpPr>
          <p:cNvPr id="199" name="Google Shape;199;g1a4c6c8f56b_0_26"/>
          <p:cNvSpPr txBox="1"/>
          <p:nvPr/>
        </p:nvSpPr>
        <p:spPr>
          <a:xfrm>
            <a:off x="1811675" y="4572475"/>
            <a:ext cx="12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VELOCITY</a:t>
            </a:r>
            <a:endParaRPr b="1"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a4c6c8f56b_0_310"/>
          <p:cNvSpPr/>
          <p:nvPr/>
        </p:nvSpPr>
        <p:spPr>
          <a:xfrm rot="5400000">
            <a:off x="9880704" y="3214062"/>
            <a:ext cx="3312939" cy="483502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g1a4c6c8f56b_0_310"/>
          <p:cNvSpPr/>
          <p:nvPr/>
        </p:nvSpPr>
        <p:spPr>
          <a:xfrm>
            <a:off x="10747201" y="4961641"/>
            <a:ext cx="1444799" cy="134361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6" name="Google Shape;206;g1a4c6c8f56b_0_310"/>
          <p:cNvGrpSpPr/>
          <p:nvPr/>
        </p:nvGrpSpPr>
        <p:grpSpPr>
          <a:xfrm>
            <a:off x="-4170262" y="-3062399"/>
            <a:ext cx="8584055" cy="8315160"/>
            <a:chOff x="-3350602" y="-3018856"/>
            <a:chExt cx="8584055" cy="8315160"/>
          </a:xfrm>
        </p:grpSpPr>
        <p:sp>
          <p:nvSpPr>
            <p:cNvPr id="207" name="Google Shape;207;g1a4c6c8f56b_0_310"/>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g1a4c6c8f56b_0_310"/>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g1a4c6c8f56b_0_310"/>
            <p:cNvSpPr/>
            <p:nvPr/>
          </p:nvSpPr>
          <p:spPr>
            <a:xfrm rot="8901769">
              <a:off x="3130456" y="555051"/>
              <a:ext cx="1370323" cy="127435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0" name="Google Shape;210;g1a4c6c8f56b_0_310"/>
          <p:cNvSpPr/>
          <p:nvPr/>
        </p:nvSpPr>
        <p:spPr>
          <a:xfrm>
            <a:off x="10250002" y="139291"/>
            <a:ext cx="776579" cy="722192"/>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g1a4c6c8f56b_0_310"/>
          <p:cNvSpPr txBox="1"/>
          <p:nvPr/>
        </p:nvSpPr>
        <p:spPr>
          <a:xfrm>
            <a:off x="3527784" y="325525"/>
            <a:ext cx="56085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chemeClr val="dk1"/>
                </a:solidFill>
                <a:latin typeface="Fira Sans Medium"/>
                <a:ea typeface="Fira Sans Medium"/>
                <a:cs typeface="Fira Sans Medium"/>
                <a:sym typeface="Fira Sans Medium"/>
              </a:rPr>
              <a:t>FEATURING !</a:t>
            </a:r>
            <a:endParaRPr sz="3600">
              <a:solidFill>
                <a:schemeClr val="dk1"/>
              </a:solidFill>
              <a:latin typeface="Fira Sans Medium"/>
              <a:ea typeface="Fira Sans Medium"/>
              <a:cs typeface="Fira Sans Medium"/>
              <a:sym typeface="Fira Sans Medium"/>
            </a:endParaRPr>
          </a:p>
        </p:txBody>
      </p:sp>
      <p:sp>
        <p:nvSpPr>
          <p:cNvPr id="212" name="Google Shape;212;g1a4c6c8f56b_0_310"/>
          <p:cNvSpPr txBox="1"/>
          <p:nvPr/>
        </p:nvSpPr>
        <p:spPr>
          <a:xfrm>
            <a:off x="1401451" y="2705550"/>
            <a:ext cx="9389100" cy="14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rgbClr val="FF9900"/>
                </a:solidFill>
                <a:latin typeface="Fira Sans Medium"/>
                <a:ea typeface="Fira Sans Medium"/>
                <a:cs typeface="Fira Sans Medium"/>
                <a:sym typeface="Fira Sans Medium"/>
              </a:rPr>
              <a:t>AWS</a:t>
            </a:r>
            <a:endParaRPr sz="4400">
              <a:solidFill>
                <a:srgbClr val="FF9900"/>
              </a:solidFill>
              <a:latin typeface="Fira Sans Medium"/>
              <a:ea typeface="Fira Sans Medium"/>
              <a:cs typeface="Fira Sans Medium"/>
              <a:sym typeface="Fira Sans Medium"/>
            </a:endParaRPr>
          </a:p>
          <a:p>
            <a:pPr indent="0" lvl="0" marL="0" marR="0" rtl="0" algn="ctr">
              <a:spcBef>
                <a:spcPts val="0"/>
              </a:spcBef>
              <a:spcAft>
                <a:spcPts val="0"/>
              </a:spcAft>
              <a:buNone/>
            </a:pPr>
            <a:r>
              <a:rPr lang="en-IN" sz="4400">
                <a:solidFill>
                  <a:schemeClr val="dk1"/>
                </a:solidFill>
                <a:latin typeface="Fira Sans Medium"/>
                <a:ea typeface="Fira Sans Medium"/>
                <a:cs typeface="Fira Sans Medium"/>
                <a:sym typeface="Fira Sans Medium"/>
              </a:rPr>
              <a:t>Cloud Native Analytical Pipeline</a:t>
            </a:r>
            <a:endParaRPr sz="4400">
              <a:solidFill>
                <a:schemeClr val="dk1"/>
              </a:solidFill>
              <a:latin typeface="Fira Sans Medium"/>
              <a:ea typeface="Fira Sans Medium"/>
              <a:cs typeface="Fira Sans Medium"/>
              <a:sym typeface="Fira Sans Medium"/>
            </a:endParaRPr>
          </a:p>
        </p:txBody>
      </p:sp>
      <p:sp>
        <p:nvSpPr>
          <p:cNvPr id="213" name="Google Shape;213;g1a4c6c8f56b_0_310"/>
          <p:cNvSpPr txBox="1"/>
          <p:nvPr/>
        </p:nvSpPr>
        <p:spPr>
          <a:xfrm>
            <a:off x="1507426" y="5126900"/>
            <a:ext cx="93891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800">
                <a:solidFill>
                  <a:srgbClr val="FF9900"/>
                </a:solidFill>
                <a:latin typeface="Fira Sans Medium"/>
                <a:ea typeface="Fira Sans Medium"/>
                <a:cs typeface="Fira Sans Medium"/>
                <a:sym typeface="Fira Sans Medium"/>
              </a:rPr>
              <a:t>One Platform</a:t>
            </a:r>
            <a:r>
              <a:rPr lang="en-IN" sz="2800">
                <a:solidFill>
                  <a:schemeClr val="dk1"/>
                </a:solidFill>
                <a:latin typeface="Fira Sans Medium"/>
                <a:ea typeface="Fira Sans Medium"/>
                <a:cs typeface="Fira Sans Medium"/>
                <a:sym typeface="Fira Sans Medium"/>
              </a:rPr>
              <a:t> - Multiple Solutions</a:t>
            </a:r>
            <a:endParaRPr sz="2800">
              <a:solidFill>
                <a:schemeClr val="dk1"/>
              </a:solidFill>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
          <p:cNvPicPr preferRelativeResize="0"/>
          <p:nvPr/>
        </p:nvPicPr>
        <p:blipFill>
          <a:blip r:embed="rId3">
            <a:alphaModFix/>
          </a:blip>
          <a:stretch>
            <a:fillRect/>
          </a:stretch>
        </p:blipFill>
        <p:spPr>
          <a:xfrm>
            <a:off x="8848131" y="476250"/>
            <a:ext cx="3787002" cy="3429000"/>
          </a:xfrm>
          <a:prstGeom prst="rect">
            <a:avLst/>
          </a:prstGeom>
          <a:noFill/>
          <a:ln>
            <a:noFill/>
          </a:ln>
        </p:spPr>
      </p:pic>
      <p:sp>
        <p:nvSpPr>
          <p:cNvPr id="219" name="Google Shape;219;p3"/>
          <p:cNvSpPr/>
          <p:nvPr/>
        </p:nvSpPr>
        <p:spPr>
          <a:xfrm>
            <a:off x="-266700" y="-3262999"/>
            <a:ext cx="11950200" cy="5080800"/>
          </a:xfrm>
          <a:prstGeom prst="ellipse">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0" name="Google Shape;220;p3"/>
          <p:cNvGrpSpPr/>
          <p:nvPr/>
        </p:nvGrpSpPr>
        <p:grpSpPr>
          <a:xfrm>
            <a:off x="939829" y="1031382"/>
            <a:ext cx="9405085" cy="1199584"/>
            <a:chOff x="3311855" y="3736152"/>
            <a:chExt cx="4123771" cy="928902"/>
          </a:xfrm>
        </p:grpSpPr>
        <p:sp>
          <p:nvSpPr>
            <p:cNvPr id="221" name="Google Shape;221;p3"/>
            <p:cNvSpPr/>
            <p:nvPr/>
          </p:nvSpPr>
          <p:spPr>
            <a:xfrm>
              <a:off x="3311855" y="3817376"/>
              <a:ext cx="3760826" cy="847678"/>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
            <p:cNvSpPr/>
            <p:nvPr/>
          </p:nvSpPr>
          <p:spPr>
            <a:xfrm>
              <a:off x="6662590" y="3736152"/>
              <a:ext cx="773036" cy="761368"/>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3" name="Google Shape;223;p3"/>
          <p:cNvSpPr txBox="1"/>
          <p:nvPr/>
        </p:nvSpPr>
        <p:spPr>
          <a:xfrm>
            <a:off x="2915688" y="308075"/>
            <a:ext cx="5585400" cy="723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IN" sz="4100">
                <a:solidFill>
                  <a:srgbClr val="FF9900"/>
                </a:solidFill>
                <a:latin typeface="Fira Sans"/>
                <a:ea typeface="Fira Sans"/>
                <a:cs typeface="Fira Sans"/>
                <a:sym typeface="Fira Sans"/>
              </a:rPr>
              <a:t>Product Description</a:t>
            </a:r>
            <a:endParaRPr b="1" sz="4500">
              <a:solidFill>
                <a:srgbClr val="FF9900"/>
              </a:solidFill>
              <a:latin typeface="Fira Sans"/>
              <a:ea typeface="Fira Sans"/>
              <a:cs typeface="Fira Sans"/>
              <a:sym typeface="Fira Sans"/>
            </a:endParaRPr>
          </a:p>
        </p:txBody>
      </p:sp>
      <p:grpSp>
        <p:nvGrpSpPr>
          <p:cNvPr id="224" name="Google Shape;224;p3"/>
          <p:cNvGrpSpPr/>
          <p:nvPr/>
        </p:nvGrpSpPr>
        <p:grpSpPr>
          <a:xfrm>
            <a:off x="5817350" y="2685700"/>
            <a:ext cx="3270118" cy="2231347"/>
            <a:chOff x="4753237" y="1346364"/>
            <a:chExt cx="2707500" cy="1866611"/>
          </a:xfrm>
        </p:grpSpPr>
        <p:sp>
          <p:nvSpPr>
            <p:cNvPr id="225" name="Google Shape;225;p3"/>
            <p:cNvSpPr/>
            <p:nvPr/>
          </p:nvSpPr>
          <p:spPr>
            <a:xfrm>
              <a:off x="4849302" y="3079475"/>
              <a:ext cx="1958400" cy="133500"/>
            </a:xfrm>
            <a:prstGeom prst="rect">
              <a:avLst/>
            </a:prstGeom>
            <a:solidFill>
              <a:srgbClr val="FF99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6" name="Google Shape;226;p3"/>
            <p:cNvGrpSpPr/>
            <p:nvPr/>
          </p:nvGrpSpPr>
          <p:grpSpPr>
            <a:xfrm>
              <a:off x="4753237" y="1346364"/>
              <a:ext cx="2707500" cy="1865526"/>
              <a:chOff x="4753237" y="1346364"/>
              <a:chExt cx="2707500" cy="1865526"/>
            </a:xfrm>
          </p:grpSpPr>
          <p:grpSp>
            <p:nvGrpSpPr>
              <p:cNvPr id="227" name="Google Shape;227;p3"/>
              <p:cNvGrpSpPr/>
              <p:nvPr/>
            </p:nvGrpSpPr>
            <p:grpSpPr>
              <a:xfrm>
                <a:off x="4808316" y="2800065"/>
                <a:ext cx="92400" cy="411825"/>
                <a:chOff x="845575" y="2563700"/>
                <a:chExt cx="92400" cy="411825"/>
              </a:xfrm>
            </p:grpSpPr>
            <p:cxnSp>
              <p:nvCxnSpPr>
                <p:cNvPr id="228" name="Google Shape;228;p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9" name="Google Shape;229;p3"/>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0" name="Google Shape;230;p3"/>
              <p:cNvSpPr txBox="1"/>
              <p:nvPr/>
            </p:nvSpPr>
            <p:spPr>
              <a:xfrm>
                <a:off x="4753237" y="1346364"/>
                <a:ext cx="2707500" cy="1358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500">
                    <a:latin typeface="Roboto"/>
                    <a:ea typeface="Roboto"/>
                    <a:cs typeface="Roboto"/>
                    <a:sym typeface="Roboto"/>
                  </a:rPr>
                  <a:t>Product provides an affordable, easy-to-use service for better operation of successful deliveries/purchases and a delightful customer experience for the growth of retail businesses</a:t>
                </a:r>
                <a:endParaRPr b="1" sz="1500">
                  <a:latin typeface="Roboto"/>
                  <a:ea typeface="Roboto"/>
                  <a:cs typeface="Roboto"/>
                  <a:sym typeface="Roboto"/>
                </a:endParaRPr>
              </a:p>
            </p:txBody>
          </p:sp>
        </p:grpSp>
      </p:grpSp>
      <p:grpSp>
        <p:nvGrpSpPr>
          <p:cNvPr id="231" name="Google Shape;231;p3"/>
          <p:cNvGrpSpPr/>
          <p:nvPr/>
        </p:nvGrpSpPr>
        <p:grpSpPr>
          <a:xfrm>
            <a:off x="8140575" y="4757452"/>
            <a:ext cx="2995579" cy="1881781"/>
            <a:chOff x="6676755" y="3079467"/>
            <a:chExt cx="2480194" cy="1574185"/>
          </a:xfrm>
        </p:grpSpPr>
        <p:sp>
          <p:nvSpPr>
            <p:cNvPr id="232" name="Google Shape;232;p3"/>
            <p:cNvSpPr/>
            <p:nvPr/>
          </p:nvSpPr>
          <p:spPr>
            <a:xfrm>
              <a:off x="6807650" y="3079475"/>
              <a:ext cx="2349300" cy="133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3" name="Google Shape;233;p3"/>
            <p:cNvGrpSpPr/>
            <p:nvPr/>
          </p:nvGrpSpPr>
          <p:grpSpPr>
            <a:xfrm>
              <a:off x="6676755" y="3079467"/>
              <a:ext cx="2412000" cy="1574185"/>
              <a:chOff x="6676755" y="3079467"/>
              <a:chExt cx="2412000" cy="1574185"/>
            </a:xfrm>
          </p:grpSpPr>
          <p:grpSp>
            <p:nvGrpSpPr>
              <p:cNvPr id="234" name="Google Shape;234;p3"/>
              <p:cNvGrpSpPr/>
              <p:nvPr/>
            </p:nvGrpSpPr>
            <p:grpSpPr>
              <a:xfrm rot="10800000">
                <a:off x="6760035" y="3079467"/>
                <a:ext cx="92400" cy="411825"/>
                <a:chOff x="2070100" y="2563700"/>
                <a:chExt cx="92400" cy="411825"/>
              </a:xfrm>
            </p:grpSpPr>
            <p:cxnSp>
              <p:nvCxnSpPr>
                <p:cNvPr id="235" name="Google Shape;235;p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6" name="Google Shape;236;p3"/>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7" name="Google Shape;237;p3"/>
              <p:cNvSpPr txBox="1"/>
              <p:nvPr/>
            </p:nvSpPr>
            <p:spPr>
              <a:xfrm>
                <a:off x="6676755" y="3494452"/>
                <a:ext cx="2412000" cy="115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500">
                    <a:latin typeface="Roboto"/>
                    <a:ea typeface="Roboto"/>
                    <a:cs typeface="Roboto"/>
                    <a:sym typeface="Roboto"/>
                  </a:rPr>
                  <a:t>Eliminating the latency gap between data engineering and business analysis through processing real-time data and extracting timely insights</a:t>
                </a:r>
                <a:endParaRPr b="1" sz="1500">
                  <a:latin typeface="Roboto"/>
                  <a:ea typeface="Roboto"/>
                  <a:cs typeface="Roboto"/>
                  <a:sym typeface="Roboto"/>
                </a:endParaRPr>
              </a:p>
            </p:txBody>
          </p:sp>
        </p:grpSp>
      </p:grpSp>
      <p:grpSp>
        <p:nvGrpSpPr>
          <p:cNvPr id="238" name="Google Shape;238;p3"/>
          <p:cNvGrpSpPr/>
          <p:nvPr/>
        </p:nvGrpSpPr>
        <p:grpSpPr>
          <a:xfrm>
            <a:off x="1055848" y="3237275"/>
            <a:ext cx="2512292" cy="1679772"/>
            <a:chOff x="810944" y="1807778"/>
            <a:chExt cx="2080056" cy="1405197"/>
          </a:xfrm>
        </p:grpSpPr>
        <p:sp>
          <p:nvSpPr>
            <p:cNvPr id="239" name="Google Shape;239;p3"/>
            <p:cNvSpPr/>
            <p:nvPr/>
          </p:nvSpPr>
          <p:spPr>
            <a:xfrm>
              <a:off x="932600" y="3079475"/>
              <a:ext cx="1958400" cy="133500"/>
            </a:xfrm>
            <a:prstGeom prst="rect">
              <a:avLst/>
            </a:prstGeom>
            <a:solidFill>
              <a:srgbClr val="FF99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0" name="Google Shape;240;p3"/>
            <p:cNvGrpSpPr/>
            <p:nvPr/>
          </p:nvGrpSpPr>
          <p:grpSpPr>
            <a:xfrm>
              <a:off x="810944" y="1807778"/>
              <a:ext cx="2010000" cy="1404111"/>
              <a:chOff x="810944" y="1807778"/>
              <a:chExt cx="2010000" cy="1404111"/>
            </a:xfrm>
          </p:grpSpPr>
          <p:grpSp>
            <p:nvGrpSpPr>
              <p:cNvPr id="241" name="Google Shape;241;p3"/>
              <p:cNvGrpSpPr/>
              <p:nvPr/>
            </p:nvGrpSpPr>
            <p:grpSpPr>
              <a:xfrm>
                <a:off x="881025" y="2800065"/>
                <a:ext cx="92400" cy="411825"/>
                <a:chOff x="845575" y="2563700"/>
                <a:chExt cx="92400" cy="411825"/>
              </a:xfrm>
            </p:grpSpPr>
            <p:cxnSp>
              <p:nvCxnSpPr>
                <p:cNvPr id="242" name="Google Shape;242;p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3" name="Google Shape;243;p3"/>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4" name="Google Shape;244;p3"/>
              <p:cNvSpPr txBox="1"/>
              <p:nvPr/>
            </p:nvSpPr>
            <p:spPr>
              <a:xfrm>
                <a:off x="810944" y="1807778"/>
                <a:ext cx="20100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500">
                    <a:latin typeface="Roboto"/>
                    <a:ea typeface="Roboto"/>
                    <a:cs typeface="Roboto"/>
                    <a:sym typeface="Roboto"/>
                  </a:rPr>
                  <a:t>A real-time scalable product that enables a faster intelligent decision-making process </a:t>
                </a:r>
                <a:endParaRPr b="1" sz="1500">
                  <a:latin typeface="Roboto"/>
                  <a:ea typeface="Roboto"/>
                  <a:cs typeface="Roboto"/>
                  <a:sym typeface="Roboto"/>
                </a:endParaRPr>
              </a:p>
            </p:txBody>
          </p:sp>
        </p:grpSp>
      </p:grpSp>
      <p:grpSp>
        <p:nvGrpSpPr>
          <p:cNvPr id="245" name="Google Shape;245;p3"/>
          <p:cNvGrpSpPr/>
          <p:nvPr/>
        </p:nvGrpSpPr>
        <p:grpSpPr>
          <a:xfrm>
            <a:off x="3426038" y="4757452"/>
            <a:ext cx="2507400" cy="1624292"/>
            <a:chOff x="2773346" y="3079467"/>
            <a:chExt cx="2076006" cy="1358785"/>
          </a:xfrm>
        </p:grpSpPr>
        <p:sp>
          <p:nvSpPr>
            <p:cNvPr id="246" name="Google Shape;246;p3"/>
            <p:cNvSpPr/>
            <p:nvPr/>
          </p:nvSpPr>
          <p:spPr>
            <a:xfrm>
              <a:off x="2890952" y="3079475"/>
              <a:ext cx="1958400" cy="133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7" name="Google Shape;247;p3"/>
            <p:cNvGrpSpPr/>
            <p:nvPr/>
          </p:nvGrpSpPr>
          <p:grpSpPr>
            <a:xfrm>
              <a:off x="2773346" y="3079467"/>
              <a:ext cx="2076000" cy="1358785"/>
              <a:chOff x="2773346" y="3079467"/>
              <a:chExt cx="2076000" cy="1358785"/>
            </a:xfrm>
          </p:grpSpPr>
          <p:grpSp>
            <p:nvGrpSpPr>
              <p:cNvPr id="248" name="Google Shape;248;p3"/>
              <p:cNvGrpSpPr/>
              <p:nvPr/>
            </p:nvGrpSpPr>
            <p:grpSpPr>
              <a:xfrm rot="10800000">
                <a:off x="2849073" y="3079467"/>
                <a:ext cx="92400" cy="411825"/>
                <a:chOff x="2070100" y="2563700"/>
                <a:chExt cx="92400" cy="411825"/>
              </a:xfrm>
            </p:grpSpPr>
            <p:cxnSp>
              <p:nvCxnSpPr>
                <p:cNvPr id="249" name="Google Shape;249;p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0" name="Google Shape;250;p3"/>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1" name="Google Shape;251;p3"/>
              <p:cNvSpPr txBox="1"/>
              <p:nvPr/>
            </p:nvSpPr>
            <p:spPr>
              <a:xfrm>
                <a:off x="2773346" y="3494452"/>
                <a:ext cx="20760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IN" sz="1500">
                    <a:latin typeface="Roboto"/>
                    <a:ea typeface="Roboto"/>
                    <a:cs typeface="Roboto"/>
                    <a:sym typeface="Roboto"/>
                  </a:rPr>
                  <a:t>Delivers key insights to answer specific business problems based on brand popularity, purchase behaviors, and customer details</a:t>
                </a:r>
                <a:endParaRPr b="1" sz="1500">
                  <a:latin typeface="Roboto"/>
                  <a:ea typeface="Roboto"/>
                  <a:cs typeface="Roboto"/>
                  <a:sym typeface="Roboto"/>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
          <p:cNvSpPr/>
          <p:nvPr/>
        </p:nvSpPr>
        <p:spPr>
          <a:xfrm flipH="1" rot="10800000">
            <a:off x="-133350" y="6267921"/>
            <a:ext cx="12458700" cy="2851800"/>
          </a:xfrm>
          <a:prstGeom prst="ellipse">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7" name="Google Shape;257;p6"/>
          <p:cNvGrpSpPr/>
          <p:nvPr/>
        </p:nvGrpSpPr>
        <p:grpSpPr>
          <a:xfrm flipH="1" rot="10800000">
            <a:off x="1194336" y="6068148"/>
            <a:ext cx="9803235" cy="672743"/>
            <a:chOff x="3311855" y="3736152"/>
            <a:chExt cx="4122991" cy="928050"/>
          </a:xfrm>
        </p:grpSpPr>
        <p:sp>
          <p:nvSpPr>
            <p:cNvPr id="258" name="Google Shape;258;p6"/>
            <p:cNvSpPr/>
            <p:nvPr/>
          </p:nvSpPr>
          <p:spPr>
            <a:xfrm>
              <a:off x="3311855" y="3817376"/>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6"/>
            <p:cNvSpPr/>
            <p:nvPr/>
          </p:nvSpPr>
          <p:spPr>
            <a:xfrm>
              <a:off x="6662590" y="3736152"/>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60" name="Google Shape;260;p6"/>
          <p:cNvPicPr preferRelativeResize="0"/>
          <p:nvPr/>
        </p:nvPicPr>
        <p:blipFill>
          <a:blip r:embed="rId3">
            <a:alphaModFix/>
          </a:blip>
          <a:stretch>
            <a:fillRect/>
          </a:stretch>
        </p:blipFill>
        <p:spPr>
          <a:xfrm>
            <a:off x="3150375" y="1598950"/>
            <a:ext cx="6089550" cy="4258700"/>
          </a:xfrm>
          <a:prstGeom prst="rect">
            <a:avLst/>
          </a:prstGeom>
          <a:noFill/>
          <a:ln>
            <a:noFill/>
          </a:ln>
        </p:spPr>
      </p:pic>
      <p:sp>
        <p:nvSpPr>
          <p:cNvPr id="261" name="Google Shape;261;p6"/>
          <p:cNvSpPr txBox="1"/>
          <p:nvPr/>
        </p:nvSpPr>
        <p:spPr>
          <a:xfrm>
            <a:off x="8416025" y="3143450"/>
            <a:ext cx="36663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The scalability of the service enables businesses to store millions of records in a database considering the change in volume of data based on seasonality or long weekends for timely delivery of the item/product</a:t>
            </a:r>
            <a:endParaRPr sz="1100">
              <a:solidFill>
                <a:schemeClr val="dk1"/>
              </a:solidFill>
              <a:latin typeface="Fira Sans Medium"/>
              <a:ea typeface="Fira Sans Medium"/>
              <a:cs typeface="Fira Sans Medium"/>
              <a:sym typeface="Fira Sans Medium"/>
            </a:endParaRPr>
          </a:p>
        </p:txBody>
      </p:sp>
      <p:sp>
        <p:nvSpPr>
          <p:cNvPr id="262" name="Google Shape;262;p6"/>
          <p:cNvSpPr txBox="1"/>
          <p:nvPr/>
        </p:nvSpPr>
        <p:spPr>
          <a:xfrm>
            <a:off x="226132" y="1426925"/>
            <a:ext cx="314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Fira Sans Medium"/>
                <a:ea typeface="Fira Sans Medium"/>
                <a:cs typeface="Fira Sans Medium"/>
                <a:sym typeface="Fira Sans Medium"/>
              </a:rPr>
              <a:t>Data Integration </a:t>
            </a:r>
            <a:endParaRPr b="1" sz="2400">
              <a:solidFill>
                <a:schemeClr val="dk1"/>
              </a:solidFill>
              <a:latin typeface="Fira Sans Medium"/>
              <a:ea typeface="Fira Sans Medium"/>
              <a:cs typeface="Fira Sans Medium"/>
              <a:sym typeface="Fira Sans Medium"/>
            </a:endParaRPr>
          </a:p>
        </p:txBody>
      </p:sp>
      <p:sp>
        <p:nvSpPr>
          <p:cNvPr id="263" name="Google Shape;263;p6"/>
          <p:cNvSpPr txBox="1"/>
          <p:nvPr/>
        </p:nvSpPr>
        <p:spPr>
          <a:xfrm>
            <a:off x="283531" y="5372813"/>
            <a:ext cx="39576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Batch data processing can be done for the historical data to gain impactful business insights to optimize the item/product delivery process for the business</a:t>
            </a:r>
            <a:endParaRPr sz="1100">
              <a:solidFill>
                <a:schemeClr val="dk1"/>
              </a:solidFill>
              <a:latin typeface="Fira Sans Medium"/>
              <a:ea typeface="Fira Sans Medium"/>
              <a:cs typeface="Fira Sans Medium"/>
              <a:sym typeface="Fira Sans Medium"/>
            </a:endParaRPr>
          </a:p>
        </p:txBody>
      </p:sp>
      <p:sp>
        <p:nvSpPr>
          <p:cNvPr id="264" name="Google Shape;264;p6"/>
          <p:cNvSpPr txBox="1"/>
          <p:nvPr/>
        </p:nvSpPr>
        <p:spPr>
          <a:xfrm>
            <a:off x="278730" y="4995025"/>
            <a:ext cx="396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Fira Sans Medium"/>
                <a:ea typeface="Fira Sans Medium"/>
                <a:cs typeface="Fira Sans Medium"/>
                <a:sym typeface="Fira Sans Medium"/>
              </a:rPr>
              <a:t>Batch Processing</a:t>
            </a:r>
            <a:endParaRPr b="1" sz="2400">
              <a:solidFill>
                <a:schemeClr val="dk1"/>
              </a:solidFill>
              <a:latin typeface="Fira Sans Medium"/>
              <a:ea typeface="Fira Sans Medium"/>
              <a:cs typeface="Fira Sans Medium"/>
              <a:sym typeface="Fira Sans Medium"/>
            </a:endParaRPr>
          </a:p>
        </p:txBody>
      </p:sp>
      <p:sp>
        <p:nvSpPr>
          <p:cNvPr id="265" name="Google Shape;265;p6"/>
          <p:cNvSpPr txBox="1"/>
          <p:nvPr/>
        </p:nvSpPr>
        <p:spPr>
          <a:xfrm>
            <a:off x="8416025" y="1643275"/>
            <a:ext cx="34608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The time-sensitive data is processed immediately in real-time to eliminate delays in operations for a positive customer experience</a:t>
            </a:r>
            <a:endParaRPr sz="1100">
              <a:solidFill>
                <a:schemeClr val="dk1"/>
              </a:solidFill>
              <a:latin typeface="Fira Sans Medium"/>
              <a:ea typeface="Fira Sans Medium"/>
              <a:cs typeface="Fira Sans Medium"/>
              <a:sym typeface="Fira Sans Medium"/>
            </a:endParaRPr>
          </a:p>
        </p:txBody>
      </p:sp>
      <p:sp>
        <p:nvSpPr>
          <p:cNvPr id="266" name="Google Shape;266;p6"/>
          <p:cNvSpPr txBox="1"/>
          <p:nvPr/>
        </p:nvSpPr>
        <p:spPr>
          <a:xfrm>
            <a:off x="6906725" y="1264200"/>
            <a:ext cx="48966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IN" sz="2400">
                <a:solidFill>
                  <a:schemeClr val="dk1"/>
                </a:solidFill>
                <a:latin typeface="Fira Sans Medium"/>
                <a:ea typeface="Fira Sans Medium"/>
                <a:cs typeface="Fira Sans Medium"/>
                <a:sym typeface="Fira Sans Medium"/>
              </a:rPr>
              <a:t>Real-Time Processing</a:t>
            </a:r>
            <a:endParaRPr b="1" sz="2400">
              <a:solidFill>
                <a:schemeClr val="dk1"/>
              </a:solidFill>
              <a:latin typeface="Fira Sans Medium"/>
              <a:ea typeface="Fira Sans Medium"/>
              <a:cs typeface="Fira Sans Medium"/>
              <a:sym typeface="Fira Sans Medium"/>
            </a:endParaRPr>
          </a:p>
        </p:txBody>
      </p:sp>
      <p:sp>
        <p:nvSpPr>
          <p:cNvPr id="267" name="Google Shape;267;p6"/>
          <p:cNvSpPr txBox="1"/>
          <p:nvPr/>
        </p:nvSpPr>
        <p:spPr>
          <a:xfrm>
            <a:off x="8416026" y="5211375"/>
            <a:ext cx="35622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Product helps to solve key business questions by simulating the logs of user purchases, product views, cart history, and the user’s journey</a:t>
            </a:r>
            <a:endParaRPr sz="1100">
              <a:solidFill>
                <a:schemeClr val="dk1"/>
              </a:solidFill>
              <a:latin typeface="Fira Sans Medium"/>
              <a:ea typeface="Fira Sans Medium"/>
              <a:cs typeface="Fira Sans Medium"/>
              <a:sym typeface="Fira Sans Medium"/>
            </a:endParaRPr>
          </a:p>
        </p:txBody>
      </p:sp>
      <p:sp>
        <p:nvSpPr>
          <p:cNvPr id="268" name="Google Shape;268;p6"/>
          <p:cNvSpPr txBox="1"/>
          <p:nvPr/>
        </p:nvSpPr>
        <p:spPr>
          <a:xfrm>
            <a:off x="7492268" y="4792925"/>
            <a:ext cx="43845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IN" sz="2400">
                <a:solidFill>
                  <a:schemeClr val="dk1"/>
                </a:solidFill>
                <a:latin typeface="Fira Sans Medium"/>
                <a:ea typeface="Fira Sans Medium"/>
                <a:cs typeface="Fira Sans Medium"/>
                <a:sym typeface="Fira Sans Medium"/>
              </a:rPr>
              <a:t>Log Simulation</a:t>
            </a:r>
            <a:endParaRPr b="1" sz="2400">
              <a:solidFill>
                <a:schemeClr val="dk1"/>
              </a:solidFill>
              <a:latin typeface="Fira Sans Medium"/>
              <a:ea typeface="Fira Sans Medium"/>
              <a:cs typeface="Fira Sans Medium"/>
              <a:sym typeface="Fira Sans Medium"/>
            </a:endParaRPr>
          </a:p>
        </p:txBody>
      </p:sp>
      <p:sp>
        <p:nvSpPr>
          <p:cNvPr id="269" name="Google Shape;269;p6"/>
          <p:cNvSpPr txBox="1"/>
          <p:nvPr/>
        </p:nvSpPr>
        <p:spPr>
          <a:xfrm>
            <a:off x="584595" y="275950"/>
            <a:ext cx="87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Fira Sans Medium"/>
                <a:ea typeface="Fira Sans Medium"/>
                <a:cs typeface="Fira Sans Medium"/>
                <a:sym typeface="Fira Sans Medium"/>
              </a:rPr>
              <a:t>Product Values &amp; Goals</a:t>
            </a:r>
            <a:endParaRPr sz="3600">
              <a:solidFill>
                <a:schemeClr val="dk1"/>
              </a:solidFill>
              <a:latin typeface="Fira Sans Medium"/>
              <a:ea typeface="Fira Sans Medium"/>
              <a:cs typeface="Fira Sans Medium"/>
              <a:sym typeface="Fira Sans Medium"/>
            </a:endParaRPr>
          </a:p>
        </p:txBody>
      </p:sp>
      <p:sp>
        <p:nvSpPr>
          <p:cNvPr id="270" name="Google Shape;270;p6"/>
          <p:cNvSpPr txBox="1"/>
          <p:nvPr/>
        </p:nvSpPr>
        <p:spPr>
          <a:xfrm>
            <a:off x="226126" y="1799625"/>
            <a:ext cx="3967200" cy="523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a:solidFill>
                  <a:schemeClr val="dk1"/>
                </a:solidFill>
                <a:latin typeface="Fira Sans Medium"/>
                <a:ea typeface="Fira Sans Medium"/>
                <a:cs typeface="Fira Sans Medium"/>
                <a:sym typeface="Fira Sans Medium"/>
              </a:rPr>
              <a:t>Simulate NRT (Near-real time) streams and schedule bulk or batch</a:t>
            </a:r>
            <a:endParaRPr sz="1100">
              <a:solidFill>
                <a:schemeClr val="dk1"/>
              </a:solidFill>
              <a:latin typeface="Fira Sans Medium"/>
              <a:ea typeface="Fira Sans Medium"/>
              <a:cs typeface="Fira Sans Medium"/>
              <a:sym typeface="Fira Sans Medium"/>
            </a:endParaRPr>
          </a:p>
        </p:txBody>
      </p:sp>
      <p:sp>
        <p:nvSpPr>
          <p:cNvPr id="271" name="Google Shape;271;p6"/>
          <p:cNvSpPr txBox="1"/>
          <p:nvPr/>
        </p:nvSpPr>
        <p:spPr>
          <a:xfrm>
            <a:off x="226132" y="2611088"/>
            <a:ext cx="31449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Fira Sans Medium"/>
                <a:ea typeface="Fira Sans Medium"/>
                <a:cs typeface="Fira Sans Medium"/>
                <a:sym typeface="Fira Sans Medium"/>
              </a:rPr>
              <a:t>Lake House and Stream Design</a:t>
            </a:r>
            <a:endParaRPr b="1" sz="2400">
              <a:solidFill>
                <a:schemeClr val="dk1"/>
              </a:solidFill>
              <a:latin typeface="Fira Sans Medium"/>
              <a:ea typeface="Fira Sans Medium"/>
              <a:cs typeface="Fira Sans Medium"/>
              <a:sym typeface="Fira Sans Medium"/>
            </a:endParaRPr>
          </a:p>
        </p:txBody>
      </p:sp>
      <p:sp>
        <p:nvSpPr>
          <p:cNvPr id="272" name="Google Shape;272;p6"/>
          <p:cNvSpPr txBox="1"/>
          <p:nvPr/>
        </p:nvSpPr>
        <p:spPr>
          <a:xfrm>
            <a:off x="278726" y="3369125"/>
            <a:ext cx="3967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A new Lake House architecture </a:t>
            </a:r>
            <a:r>
              <a:rPr lang="en-IN">
                <a:solidFill>
                  <a:schemeClr val="dk1"/>
                </a:solidFill>
                <a:latin typeface="Fira Sans Medium"/>
                <a:ea typeface="Fira Sans Medium"/>
                <a:cs typeface="Fira Sans Medium"/>
                <a:sym typeface="Fira Sans Medium"/>
              </a:rPr>
              <a:t>including</a:t>
            </a:r>
            <a:r>
              <a:rPr lang="en-IN">
                <a:solidFill>
                  <a:schemeClr val="dk1"/>
                </a:solidFill>
                <a:latin typeface="Fira Sans Medium"/>
                <a:ea typeface="Fira Sans Medium"/>
                <a:cs typeface="Fira Sans Medium"/>
                <a:sym typeface="Fira Sans Medium"/>
              </a:rPr>
              <a:t> Batch and NRT layers</a:t>
            </a:r>
            <a:endParaRPr sz="1100">
              <a:solidFill>
                <a:schemeClr val="dk1"/>
              </a:solidFill>
              <a:latin typeface="Fira Sans Medium"/>
              <a:ea typeface="Fira Sans Medium"/>
              <a:cs typeface="Fira Sans Medium"/>
              <a:sym typeface="Fira Sans Medium"/>
            </a:endParaRPr>
          </a:p>
        </p:txBody>
      </p:sp>
      <p:sp>
        <p:nvSpPr>
          <p:cNvPr id="273" name="Google Shape;273;p6"/>
          <p:cNvSpPr txBox="1"/>
          <p:nvPr/>
        </p:nvSpPr>
        <p:spPr>
          <a:xfrm>
            <a:off x="226132" y="4117038"/>
            <a:ext cx="314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Fira Sans Medium"/>
                <a:ea typeface="Fira Sans Medium"/>
                <a:cs typeface="Fira Sans Medium"/>
                <a:sym typeface="Fira Sans Medium"/>
              </a:rPr>
              <a:t>Cloud</a:t>
            </a:r>
            <a:endParaRPr b="1" sz="2400">
              <a:solidFill>
                <a:schemeClr val="dk1"/>
              </a:solidFill>
              <a:latin typeface="Fira Sans Medium"/>
              <a:ea typeface="Fira Sans Medium"/>
              <a:cs typeface="Fira Sans Medium"/>
              <a:sym typeface="Fira Sans Medium"/>
            </a:endParaRPr>
          </a:p>
        </p:txBody>
      </p:sp>
      <p:sp>
        <p:nvSpPr>
          <p:cNvPr id="274" name="Google Shape;274;p6"/>
          <p:cNvSpPr txBox="1"/>
          <p:nvPr/>
        </p:nvSpPr>
        <p:spPr>
          <a:xfrm>
            <a:off x="278726" y="4478675"/>
            <a:ext cx="3967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a:solidFill>
                  <a:schemeClr val="dk1"/>
                </a:solidFill>
                <a:latin typeface="Fira Sans Medium"/>
                <a:ea typeface="Fira Sans Medium"/>
                <a:cs typeface="Fira Sans Medium"/>
                <a:sym typeface="Fira Sans Medium"/>
              </a:rPr>
              <a:t>Uses Amazon Web Services as a cloud provider</a:t>
            </a:r>
            <a:endParaRPr sz="1100">
              <a:solidFill>
                <a:schemeClr val="dk1"/>
              </a:solidFill>
              <a:latin typeface="Fira Sans Medium"/>
              <a:ea typeface="Fira Sans Medium"/>
              <a:cs typeface="Fira Sans Medium"/>
              <a:sym typeface="Fira Sans Medium"/>
            </a:endParaRPr>
          </a:p>
        </p:txBody>
      </p:sp>
      <p:sp>
        <p:nvSpPr>
          <p:cNvPr id="275" name="Google Shape;275;p6"/>
          <p:cNvSpPr txBox="1"/>
          <p:nvPr/>
        </p:nvSpPr>
        <p:spPr>
          <a:xfrm>
            <a:off x="7088500" y="2738150"/>
            <a:ext cx="48966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IN" sz="2400">
                <a:solidFill>
                  <a:schemeClr val="dk1"/>
                </a:solidFill>
                <a:latin typeface="Fira Sans Medium"/>
                <a:ea typeface="Fira Sans Medium"/>
                <a:cs typeface="Fira Sans Medium"/>
                <a:sym typeface="Fira Sans Medium"/>
              </a:rPr>
              <a:t>Scalability</a:t>
            </a:r>
            <a:endParaRPr b="1" sz="2400">
              <a:solidFill>
                <a:schemeClr val="dk1"/>
              </a:solidFill>
              <a:latin typeface="Fira Sans Medium"/>
              <a:ea typeface="Fira Sans Medium"/>
              <a:cs typeface="Fira Sans Medium"/>
              <a:sym typeface="Fira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1a4c6c8f56b_4_9"/>
          <p:cNvPicPr preferRelativeResize="0"/>
          <p:nvPr/>
        </p:nvPicPr>
        <p:blipFill>
          <a:blip r:embed="rId3">
            <a:alphaModFix/>
          </a:blip>
          <a:stretch>
            <a:fillRect/>
          </a:stretch>
        </p:blipFill>
        <p:spPr>
          <a:xfrm>
            <a:off x="788000" y="293850"/>
            <a:ext cx="7133875" cy="7133875"/>
          </a:xfrm>
          <a:prstGeom prst="rect">
            <a:avLst/>
          </a:prstGeom>
          <a:noFill/>
          <a:ln>
            <a:noFill/>
          </a:ln>
        </p:spPr>
      </p:pic>
      <p:sp>
        <p:nvSpPr>
          <p:cNvPr id="281" name="Google Shape;281;g1a4c6c8f56b_4_9"/>
          <p:cNvSpPr/>
          <p:nvPr/>
        </p:nvSpPr>
        <p:spPr>
          <a:xfrm flipH="1" rot="10800000">
            <a:off x="-133350" y="6267921"/>
            <a:ext cx="12458700" cy="2851800"/>
          </a:xfrm>
          <a:prstGeom prst="ellipse">
            <a:avLst/>
          </a:prstGeom>
          <a:solidFill>
            <a:srgbClr val="1319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2" name="Google Shape;282;g1a4c6c8f56b_4_9"/>
          <p:cNvGrpSpPr/>
          <p:nvPr/>
        </p:nvGrpSpPr>
        <p:grpSpPr>
          <a:xfrm flipH="1" rot="10800000">
            <a:off x="1194336" y="6068148"/>
            <a:ext cx="9803235" cy="672743"/>
            <a:chOff x="3311855" y="3736152"/>
            <a:chExt cx="4122991" cy="928050"/>
          </a:xfrm>
        </p:grpSpPr>
        <p:sp>
          <p:nvSpPr>
            <p:cNvPr id="283" name="Google Shape;283;g1a4c6c8f56b_4_9"/>
            <p:cNvSpPr/>
            <p:nvPr/>
          </p:nvSpPr>
          <p:spPr>
            <a:xfrm>
              <a:off x="3311855" y="3817376"/>
              <a:ext cx="3757030" cy="846826"/>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g1a4c6c8f56b_4_9"/>
            <p:cNvSpPr/>
            <p:nvPr/>
          </p:nvSpPr>
          <p:spPr>
            <a:xfrm>
              <a:off x="6662590" y="3736152"/>
              <a:ext cx="772256" cy="760602"/>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5" name="Google Shape;285;g1a4c6c8f56b_4_9"/>
          <p:cNvSpPr txBox="1"/>
          <p:nvPr/>
        </p:nvSpPr>
        <p:spPr>
          <a:xfrm>
            <a:off x="584607" y="1548475"/>
            <a:ext cx="31449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600">
                <a:solidFill>
                  <a:schemeClr val="dk1"/>
                </a:solidFill>
                <a:latin typeface="Fira Sans Medium"/>
                <a:ea typeface="Fira Sans Medium"/>
                <a:cs typeface="Fira Sans Medium"/>
                <a:sym typeface="Fira Sans Medium"/>
              </a:rPr>
              <a:t>Target Area</a:t>
            </a:r>
            <a:endParaRPr b="1" sz="2600">
              <a:solidFill>
                <a:schemeClr val="dk1"/>
              </a:solidFill>
              <a:latin typeface="Fira Sans Medium"/>
              <a:ea typeface="Fira Sans Medium"/>
              <a:cs typeface="Fira Sans Medium"/>
              <a:sym typeface="Fira Sans Medium"/>
            </a:endParaRPr>
          </a:p>
        </p:txBody>
      </p:sp>
      <p:sp>
        <p:nvSpPr>
          <p:cNvPr id="286" name="Google Shape;286;g1a4c6c8f56b_4_9"/>
          <p:cNvSpPr txBox="1"/>
          <p:nvPr/>
        </p:nvSpPr>
        <p:spPr>
          <a:xfrm>
            <a:off x="8631050" y="1852950"/>
            <a:ext cx="3144900" cy="190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100" u="sng">
                <a:solidFill>
                  <a:schemeClr val="dk1"/>
                </a:solidFill>
                <a:latin typeface="Fira Sans Medium"/>
                <a:ea typeface="Fira Sans Medium"/>
                <a:cs typeface="Fira Sans Medium"/>
                <a:sym typeface="Fira Sans Medium"/>
              </a:rPr>
              <a:t>Kofana</a:t>
            </a:r>
            <a:r>
              <a:rPr i="1" lang="en-IN" sz="2100">
                <a:solidFill>
                  <a:schemeClr val="dk1"/>
                </a:solidFill>
                <a:latin typeface="Fira Sans Medium"/>
                <a:ea typeface="Fira Sans Medium"/>
                <a:cs typeface="Fira Sans Medium"/>
                <a:sym typeface="Fira Sans Medium"/>
              </a:rPr>
              <a:t>, </a:t>
            </a:r>
            <a:r>
              <a:rPr i="1" lang="en-IN" sz="2100" u="sng">
                <a:solidFill>
                  <a:schemeClr val="dk1"/>
                </a:solidFill>
                <a:latin typeface="Fira Sans Medium"/>
                <a:ea typeface="Fira Sans Medium"/>
                <a:cs typeface="Fira Sans Medium"/>
                <a:sym typeface="Fira Sans Medium"/>
              </a:rPr>
              <a:t>Salesforce </a:t>
            </a:r>
            <a:endParaRPr i="1" sz="2100" u="sng">
              <a:solidFill>
                <a:schemeClr val="dk1"/>
              </a:solidFill>
              <a:latin typeface="Fira Sans Medium"/>
              <a:ea typeface="Fira Sans Medium"/>
              <a:cs typeface="Fira Sans Medium"/>
              <a:sym typeface="Fira Sans Medium"/>
            </a:endParaRPr>
          </a:p>
          <a:p>
            <a:pPr indent="0" lvl="0" marL="0" marR="0" rtl="0" algn="l">
              <a:spcBef>
                <a:spcPts val="0"/>
              </a:spcBef>
              <a:spcAft>
                <a:spcPts val="0"/>
              </a:spcAft>
              <a:buNone/>
            </a:pPr>
            <a:r>
              <a:rPr i="1" lang="en-IN" sz="2100">
                <a:solidFill>
                  <a:schemeClr val="dk1"/>
                </a:solidFill>
                <a:latin typeface="Fira Sans Medium"/>
                <a:ea typeface="Fira Sans Medium"/>
                <a:cs typeface="Fira Sans Medium"/>
                <a:sym typeface="Fira Sans Medium"/>
              </a:rPr>
              <a:t>and </a:t>
            </a:r>
            <a:r>
              <a:rPr i="1" lang="en-IN" sz="2100" u="sng">
                <a:solidFill>
                  <a:schemeClr val="dk1"/>
                </a:solidFill>
                <a:latin typeface="Fira Sans Medium"/>
                <a:ea typeface="Fira Sans Medium"/>
                <a:cs typeface="Fira Sans Medium"/>
                <a:sym typeface="Fira Sans Medium"/>
              </a:rPr>
              <a:t>SAP Sales Cloud</a:t>
            </a:r>
            <a:endParaRPr i="1" sz="2100">
              <a:solidFill>
                <a:schemeClr val="dk1"/>
              </a:solidFill>
              <a:latin typeface="Fira Sans Medium"/>
              <a:ea typeface="Fira Sans Medium"/>
              <a:cs typeface="Fira Sans Medium"/>
              <a:sym typeface="Fira Sans Medium"/>
            </a:endParaRPr>
          </a:p>
          <a:p>
            <a:pPr indent="0" lvl="0" marL="0" marR="0" rtl="0" algn="l">
              <a:spcBef>
                <a:spcPts val="0"/>
              </a:spcBef>
              <a:spcAft>
                <a:spcPts val="0"/>
              </a:spcAft>
              <a:buNone/>
            </a:pPr>
            <a:r>
              <a:rPr lang="en-IN" sz="1900">
                <a:solidFill>
                  <a:schemeClr val="dk1"/>
                </a:solidFill>
                <a:latin typeface="Fira Sans Medium"/>
                <a:ea typeface="Fira Sans Medium"/>
                <a:cs typeface="Fira Sans Medium"/>
                <a:sym typeface="Fira Sans Medium"/>
              </a:rPr>
              <a:t>Who are dominating the market for cloud-based business intelligence services</a:t>
            </a:r>
            <a:endParaRPr sz="1900">
              <a:solidFill>
                <a:schemeClr val="dk1"/>
              </a:solidFill>
              <a:latin typeface="Fira Sans Medium"/>
              <a:ea typeface="Fira Sans Medium"/>
              <a:cs typeface="Fira Sans Medium"/>
              <a:sym typeface="Fira Sans Medium"/>
            </a:endParaRPr>
          </a:p>
        </p:txBody>
      </p:sp>
      <p:sp>
        <p:nvSpPr>
          <p:cNvPr id="287" name="Google Shape;287;g1a4c6c8f56b_4_9"/>
          <p:cNvSpPr txBox="1"/>
          <p:nvPr/>
        </p:nvSpPr>
        <p:spPr>
          <a:xfrm>
            <a:off x="8631050" y="1245738"/>
            <a:ext cx="31449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600">
                <a:solidFill>
                  <a:schemeClr val="dk1"/>
                </a:solidFill>
                <a:latin typeface="Fira Sans Medium"/>
                <a:ea typeface="Fira Sans Medium"/>
                <a:cs typeface="Fira Sans Medium"/>
                <a:sym typeface="Fira Sans Medium"/>
              </a:rPr>
              <a:t>Main  Competitors </a:t>
            </a:r>
            <a:endParaRPr b="1" sz="2600">
              <a:solidFill>
                <a:schemeClr val="dk1"/>
              </a:solidFill>
              <a:latin typeface="Fira Sans Medium"/>
              <a:ea typeface="Fira Sans Medium"/>
              <a:cs typeface="Fira Sans Medium"/>
              <a:sym typeface="Fira Sans Medium"/>
            </a:endParaRPr>
          </a:p>
        </p:txBody>
      </p:sp>
      <p:sp>
        <p:nvSpPr>
          <p:cNvPr id="288" name="Google Shape;288;g1a4c6c8f56b_4_9"/>
          <p:cNvSpPr txBox="1"/>
          <p:nvPr/>
        </p:nvSpPr>
        <p:spPr>
          <a:xfrm>
            <a:off x="497770" y="476250"/>
            <a:ext cx="87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chemeClr val="dk1"/>
                </a:solidFill>
                <a:latin typeface="Fira Sans Medium"/>
                <a:ea typeface="Fira Sans Medium"/>
                <a:cs typeface="Fira Sans Medium"/>
                <a:sym typeface="Fira Sans Medium"/>
              </a:rPr>
              <a:t>Target Market</a:t>
            </a:r>
            <a:endParaRPr sz="3600">
              <a:solidFill>
                <a:schemeClr val="dk1"/>
              </a:solidFill>
              <a:latin typeface="Fira Sans Medium"/>
              <a:ea typeface="Fira Sans Medium"/>
              <a:cs typeface="Fira Sans Medium"/>
              <a:sym typeface="Fira Sans Medium"/>
            </a:endParaRPr>
          </a:p>
        </p:txBody>
      </p:sp>
      <p:sp>
        <p:nvSpPr>
          <p:cNvPr id="289" name="Google Shape;289;g1a4c6c8f56b_4_9"/>
          <p:cNvSpPr txBox="1"/>
          <p:nvPr/>
        </p:nvSpPr>
        <p:spPr>
          <a:xfrm>
            <a:off x="621650" y="2148575"/>
            <a:ext cx="4523700" cy="1000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IN" sz="2100" u="sng">
                <a:solidFill>
                  <a:schemeClr val="dk1"/>
                </a:solidFill>
                <a:latin typeface="Fira Sans Medium"/>
                <a:ea typeface="Fira Sans Medium"/>
                <a:cs typeface="Fira Sans Medium"/>
                <a:sym typeface="Fira Sans Medium"/>
              </a:rPr>
              <a:t>United States</a:t>
            </a:r>
            <a:endParaRPr i="1" sz="2100" u="sng">
              <a:solidFill>
                <a:schemeClr val="dk1"/>
              </a:solidFill>
              <a:latin typeface="Fira Sans Medium"/>
              <a:ea typeface="Fira Sans Medium"/>
              <a:cs typeface="Fira Sans Medium"/>
              <a:sym typeface="Fira Sans Medium"/>
            </a:endParaRPr>
          </a:p>
          <a:p>
            <a:pPr indent="0" lvl="0" marL="0" marR="0" rtl="0" algn="just">
              <a:spcBef>
                <a:spcPts val="0"/>
              </a:spcBef>
              <a:spcAft>
                <a:spcPts val="0"/>
              </a:spcAft>
              <a:buNone/>
            </a:pPr>
            <a:r>
              <a:rPr lang="en-IN" sz="1900">
                <a:solidFill>
                  <a:schemeClr val="dk1"/>
                </a:solidFill>
                <a:latin typeface="Fira Sans Medium"/>
                <a:ea typeface="Fira Sans Medium"/>
                <a:cs typeface="Fira Sans Medium"/>
                <a:sym typeface="Fira Sans Medium"/>
              </a:rPr>
              <a:t>The region that </a:t>
            </a:r>
            <a:r>
              <a:rPr lang="en-IN" sz="1900">
                <a:solidFill>
                  <a:schemeClr val="dk1"/>
                </a:solidFill>
                <a:latin typeface="Fira Sans Medium"/>
                <a:ea typeface="Fira Sans Medium"/>
                <a:cs typeface="Fira Sans Medium"/>
                <a:sym typeface="Fira Sans Medium"/>
              </a:rPr>
              <a:t>has the biggest market share in the retail sector.</a:t>
            </a:r>
            <a:endParaRPr sz="1900">
              <a:solidFill>
                <a:schemeClr val="dk1"/>
              </a:solidFill>
              <a:latin typeface="Fira Sans Medium"/>
              <a:ea typeface="Fira Sans Medium"/>
              <a:cs typeface="Fira Sans Medium"/>
              <a:sym typeface="Fira Sans Medium"/>
            </a:endParaRPr>
          </a:p>
        </p:txBody>
      </p:sp>
      <p:sp>
        <p:nvSpPr>
          <p:cNvPr id="290" name="Google Shape;290;g1a4c6c8f56b_4_9"/>
          <p:cNvSpPr txBox="1"/>
          <p:nvPr/>
        </p:nvSpPr>
        <p:spPr>
          <a:xfrm>
            <a:off x="584599" y="3425825"/>
            <a:ext cx="20892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600">
                <a:solidFill>
                  <a:schemeClr val="dk1"/>
                </a:solidFill>
                <a:latin typeface="Fira Sans Medium"/>
                <a:ea typeface="Fira Sans Medium"/>
                <a:cs typeface="Fira Sans Medium"/>
                <a:sym typeface="Fira Sans Medium"/>
              </a:rPr>
              <a:t>Consumers</a:t>
            </a:r>
            <a:endParaRPr b="1" sz="2600">
              <a:solidFill>
                <a:schemeClr val="dk1"/>
              </a:solidFill>
              <a:latin typeface="Fira Sans Medium"/>
              <a:ea typeface="Fira Sans Medium"/>
              <a:cs typeface="Fira Sans Medium"/>
              <a:sym typeface="Fira Sans Medium"/>
            </a:endParaRPr>
          </a:p>
        </p:txBody>
      </p:sp>
      <p:sp>
        <p:nvSpPr>
          <p:cNvPr id="291" name="Google Shape;291;g1a4c6c8f56b_4_9"/>
          <p:cNvSpPr txBox="1"/>
          <p:nvPr/>
        </p:nvSpPr>
        <p:spPr>
          <a:xfrm>
            <a:off x="658826" y="3992550"/>
            <a:ext cx="39672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100" u="sng">
                <a:solidFill>
                  <a:schemeClr val="dk1"/>
                </a:solidFill>
                <a:latin typeface="Fira Sans Medium"/>
                <a:ea typeface="Fira Sans Medium"/>
                <a:cs typeface="Fira Sans Medium"/>
                <a:sym typeface="Fira Sans Medium"/>
              </a:rPr>
              <a:t>Retail Businesses</a:t>
            </a:r>
            <a:r>
              <a:rPr lang="en-IN" sz="1900">
                <a:solidFill>
                  <a:schemeClr val="dk1"/>
                </a:solidFill>
                <a:latin typeface="Fira Sans Medium"/>
                <a:ea typeface="Fira Sans Medium"/>
                <a:cs typeface="Fira Sans Medium"/>
                <a:sym typeface="Fira Sans Medium"/>
              </a:rPr>
              <a:t> </a:t>
            </a:r>
            <a:endParaRPr sz="1900">
              <a:solidFill>
                <a:schemeClr val="dk1"/>
              </a:solidFill>
              <a:latin typeface="Fira Sans Medium"/>
              <a:ea typeface="Fira Sans Medium"/>
              <a:cs typeface="Fira Sans Medium"/>
              <a:sym typeface="Fira Sans Medium"/>
            </a:endParaRPr>
          </a:p>
          <a:p>
            <a:pPr indent="0" lvl="0" marL="0" marR="0" rtl="0" algn="l">
              <a:spcBef>
                <a:spcPts val="0"/>
              </a:spcBef>
              <a:spcAft>
                <a:spcPts val="0"/>
              </a:spcAft>
              <a:buNone/>
            </a:pPr>
            <a:r>
              <a:rPr lang="en-IN" sz="1900">
                <a:solidFill>
                  <a:schemeClr val="dk1"/>
                </a:solidFill>
                <a:latin typeface="Fira Sans Medium"/>
                <a:ea typeface="Fira Sans Medium"/>
                <a:cs typeface="Fira Sans Medium"/>
                <a:sym typeface="Fira Sans Medium"/>
              </a:rPr>
              <a:t>Who expect to have a faster intelligent decision-making process.</a:t>
            </a:r>
            <a:endParaRPr sz="1900">
              <a:solidFill>
                <a:schemeClr val="dk1"/>
              </a:solidFill>
              <a:latin typeface="Fira Sans Medium"/>
              <a:ea typeface="Fira Sans Medium"/>
              <a:cs typeface="Fira Sans Medium"/>
              <a:sym typeface="Fira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6C7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2021-11-17T09:33:18Z</dcterms:created>
  <dc:creator>Sapling Creations</dc:creator>
</cp:coreProperties>
</file>